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7"/>
  </p:notesMasterIdLst>
  <p:sldIdLst>
    <p:sldId id="491" r:id="rId3"/>
    <p:sldId id="488" r:id="rId4"/>
    <p:sldId id="489" r:id="rId5"/>
    <p:sldId id="486" r:id="rId6"/>
  </p:sldIdLst>
  <p:sldSz cx="9144000" cy="6858000" type="screen4x3"/>
  <p:notesSz cx="6805613" cy="9939338"/>
  <p:embeddedFontLst>
    <p:embeddedFont>
      <p:font typeface="산돌고딕B" panose="02030504000101010101" pitchFamily="18" charset="-127"/>
      <p:regular r:id="rId8"/>
    </p:embeddedFont>
    <p:embeddedFont>
      <p:font typeface="나눔고딕" panose="020D0604000000000000" pitchFamily="50" charset="-127"/>
      <p:regular r:id="rId9"/>
      <p:bold r:id="rId10"/>
    </p:embeddedFont>
    <p:embeddedFont>
      <p:font typeface="Helvetica" panose="020B0604020202020204" pitchFamily="34" charset="0"/>
      <p:regular r:id="rId11"/>
      <p:bold r:id="rId12"/>
      <p:italic r:id="rId13"/>
      <p:boldItalic r:id="rId14"/>
    </p:embeddedFont>
    <p:embeddedFont>
      <p:font typeface="HY견고딕" panose="02030600000101010101" pitchFamily="18" charset="-127"/>
      <p:regular r:id="rId15"/>
    </p:embeddedFont>
    <p:embeddedFont>
      <p:font typeface="나눔명조 ExtraBold" panose="02020603020101020101" pitchFamily="18" charset="-127"/>
      <p:bold r:id="rId16"/>
    </p:embeddedFont>
    <p:embeddedFont>
      <p:font typeface="나눔바른고딕" panose="020B0603020101020101" pitchFamily="50" charset="-127"/>
      <p:regular r:id="rId17"/>
      <p:bold r:id="rId18"/>
    </p:embeddedFont>
    <p:embeddedFont>
      <p:font typeface="산돌고딕 L" panose="020D0304000101010101" pitchFamily="50" charset="-127"/>
      <p:regular r:id="rId19"/>
    </p:embeddedFont>
    <p:embeddedFont>
      <p:font typeface="맑은 고딕" panose="020B0503020000020004" pitchFamily="50" charset="-127"/>
      <p:regular r:id="rId20"/>
      <p:bold r:id="rId21"/>
    </p:embeddedFont>
    <p:embeddedFont>
      <p:font typeface="Wingdings 3" panose="05040102010807070707" pitchFamily="18" charset="2"/>
      <p:regular r:id="rId22"/>
    </p:embeddedFont>
    <p:embeddedFont>
      <p:font typeface="나눔명조" panose="02020603020101020101" pitchFamily="18" charset="-127"/>
      <p:regular r:id="rId23"/>
      <p:bold r:id="rId2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820000"/>
    <a:srgbClr val="AC0000"/>
    <a:srgbClr val="860000"/>
    <a:srgbClr val="500000"/>
    <a:srgbClr val="700000"/>
    <a:srgbClr val="760000"/>
    <a:srgbClr val="552B2B"/>
    <a:srgbClr val="EDF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86" autoAdjust="0"/>
    <p:restoredTop sz="98643" autoAdjust="0"/>
  </p:normalViewPr>
  <p:slideViewPr>
    <p:cSldViewPr>
      <p:cViewPr varScale="1">
        <p:scale>
          <a:sx n="75" d="100"/>
          <a:sy n="75" d="100"/>
        </p:scale>
        <p:origin x="54" y="56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14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4.fntdata"/><Relationship Id="rId24" Type="http://schemas.openxmlformats.org/officeDocument/2006/relationships/font" Target="fonts/font17.fntdata"/><Relationship Id="rId5" Type="http://schemas.openxmlformats.org/officeDocument/2006/relationships/slide" Target="slides/slide3.xml"/><Relationship Id="rId15" Type="http://schemas.openxmlformats.org/officeDocument/2006/relationships/font" Target="fonts/font8.fntdata"/><Relationship Id="rId23" Type="http://schemas.openxmlformats.org/officeDocument/2006/relationships/font" Target="fonts/font16.fntdata"/><Relationship Id="rId28" Type="http://schemas.openxmlformats.org/officeDocument/2006/relationships/tableStyles" Target="tableStyle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font" Target="fonts/font1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0FE68-F5CF-4839-A821-07FC9E45F393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CACCAB-FCA3-4964-9636-EBCC96A4540D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666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19" name="TextBox 18"/>
          <p:cNvSpPr txBox="1"/>
          <p:nvPr userDrawn="1"/>
        </p:nvSpPr>
        <p:spPr>
          <a:xfrm>
            <a:off x="4061640" y="1237285"/>
            <a:ext cx="1455848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1200" b="1" i="0" dirty="0" smtClean="0">
                <a:ln w="3175"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C</a:t>
            </a:r>
            <a:r>
              <a:rPr lang="en-US" altLang="ko-KR" sz="1200" b="1" i="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REATIVE</a:t>
            </a:r>
          </a:p>
          <a:p>
            <a:pPr>
              <a:lnSpc>
                <a:spcPct val="80000"/>
              </a:lnSpc>
            </a:pPr>
            <a:r>
              <a:rPr lang="en-US" altLang="ko-KR" sz="1200" b="1" i="0" dirty="0" smtClean="0">
                <a:ln w="3175"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E</a:t>
            </a:r>
            <a:r>
              <a:rPr lang="en-US" altLang="ko-KR" sz="1200" b="1" i="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NTREPRENEUR</a:t>
            </a:r>
          </a:p>
          <a:p>
            <a:pPr>
              <a:lnSpc>
                <a:spcPct val="80000"/>
              </a:lnSpc>
            </a:pPr>
            <a:r>
              <a:rPr lang="en-US" altLang="ko-KR" sz="1200" b="1" i="0" dirty="0" smtClean="0">
                <a:ln w="3175"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O</a:t>
            </a:r>
            <a:r>
              <a:rPr lang="en-US" altLang="ko-KR" sz="1200" b="1" i="0" dirty="0" smtClean="0">
                <a:ln w="3175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MPHALOS</a:t>
            </a:r>
            <a:endParaRPr lang="ko-KR" altLang="en-US" sz="1200" b="1" i="0" dirty="0">
              <a:ln w="3175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 descr="C:\Users\jnbeen\Desktop\Untitled-1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809" y="1237285"/>
            <a:ext cx="497143" cy="47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그룹 23"/>
          <p:cNvGrpSpPr/>
          <p:nvPr userDrawn="1"/>
        </p:nvGrpSpPr>
        <p:grpSpPr>
          <a:xfrm>
            <a:off x="3583272" y="6429608"/>
            <a:ext cx="1806340" cy="280856"/>
            <a:chOff x="3583272" y="6530439"/>
            <a:chExt cx="1806340" cy="280856"/>
          </a:xfrm>
        </p:grpSpPr>
        <p:pic>
          <p:nvPicPr>
            <p:cNvPr id="25" name="Picture 2" descr="\\aster\영재기업인교육원\교육원_교육&amp;행사\3_온라인\2010_Spring\3_교육운영\4_카페관리\로고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t="5407" r="74756"/>
            <a:stretch/>
          </p:blipFill>
          <p:spPr bwMode="auto">
            <a:xfrm>
              <a:off x="3583272" y="6540584"/>
              <a:ext cx="340656" cy="270711"/>
            </a:xfrm>
            <a:prstGeom prst="rect">
              <a:avLst/>
            </a:prstGeom>
            <a:noFill/>
          </p:spPr>
        </p:pic>
        <p:sp>
          <p:nvSpPr>
            <p:cNvPr id="26" name="TextBox 25"/>
            <p:cNvSpPr txBox="1"/>
            <p:nvPr/>
          </p:nvSpPr>
          <p:spPr>
            <a:xfrm>
              <a:off x="3876056" y="6530439"/>
              <a:ext cx="151355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포스텍</a:t>
              </a:r>
              <a:r>
                <a:rPr lang="en-US" altLang="ko-KR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 </a:t>
              </a:r>
              <a:r>
                <a:rPr lang="ko-KR" altLang="en-US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영재기업인교육원</a:t>
              </a:r>
              <a:endPara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산돌고딕B" pitchFamily="50" charset="-127"/>
                <a:ea typeface="산돌고딕B" pitchFamily="50" charset="-127"/>
              </a:endParaRPr>
            </a:p>
          </p:txBody>
        </p:sp>
      </p:grpSp>
      <p:grpSp>
        <p:nvGrpSpPr>
          <p:cNvPr id="27" name="그룹 26"/>
          <p:cNvGrpSpPr/>
          <p:nvPr userDrawn="1"/>
        </p:nvGrpSpPr>
        <p:grpSpPr>
          <a:xfrm>
            <a:off x="364998" y="6435546"/>
            <a:ext cx="750618" cy="276999"/>
            <a:chOff x="185451" y="6536377"/>
            <a:chExt cx="750618" cy="276999"/>
          </a:xfrm>
        </p:grpSpPr>
        <p:pic>
          <p:nvPicPr>
            <p:cNvPr id="28" name="Picture 2" descr="특허청 korean intellectual property office"/>
            <p:cNvPicPr>
              <a:picLocks noChangeAspect="1" noChangeArrowheads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2" t="7111" r="58857" b="8875"/>
            <a:stretch/>
          </p:blipFill>
          <p:spPr bwMode="auto">
            <a:xfrm>
              <a:off x="185451" y="6560402"/>
              <a:ext cx="251427" cy="20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>
              <a:off x="395536" y="6536377"/>
              <a:ext cx="54053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특허청</a:t>
              </a:r>
              <a:endPara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산돌고딕B" pitchFamily="50" charset="-127"/>
                <a:ea typeface="산돌고딕B" pitchFamily="50" charset="-127"/>
              </a:endParaRPr>
            </a:p>
          </p:txBody>
        </p:sp>
      </p:grpSp>
      <p:grpSp>
        <p:nvGrpSpPr>
          <p:cNvPr id="30" name="그룹 29"/>
          <p:cNvGrpSpPr/>
          <p:nvPr userDrawn="1"/>
        </p:nvGrpSpPr>
        <p:grpSpPr>
          <a:xfrm>
            <a:off x="7524328" y="6432783"/>
            <a:ext cx="1296144" cy="288032"/>
            <a:chOff x="7236296" y="4941168"/>
            <a:chExt cx="1296144" cy="288032"/>
          </a:xfrm>
        </p:grpSpPr>
        <p:sp>
          <p:nvSpPr>
            <p:cNvPr id="31" name="TextBox 30"/>
            <p:cNvSpPr txBox="1"/>
            <p:nvPr/>
          </p:nvSpPr>
          <p:spPr>
            <a:xfrm>
              <a:off x="7517419" y="4941378"/>
              <a:ext cx="101502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한국발명진흥회</a:t>
              </a:r>
              <a:endPara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산돌고딕B" pitchFamily="50" charset="-127"/>
                <a:ea typeface="산돌고딕B" pitchFamily="50" charset="-127"/>
              </a:endParaRPr>
            </a:p>
          </p:txBody>
        </p:sp>
        <p:pic>
          <p:nvPicPr>
            <p:cNvPr id="32" name="Picture 3"/>
            <p:cNvPicPr>
              <a:picLocks noChangeAspect="1" noChangeArrowheads="1"/>
            </p:cNvPicPr>
            <p:nvPr userDrawn="1"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7236296" y="4941168"/>
              <a:ext cx="340801" cy="288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812360" y="6381328"/>
            <a:ext cx="1331640" cy="337741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D6C3B97-C791-44DB-8038-E50BFA6592D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5"/>
          <p:cNvSpPr/>
          <p:nvPr/>
        </p:nvSpPr>
        <p:spPr>
          <a:xfrm>
            <a:off x="1" y="236264"/>
            <a:ext cx="9143999" cy="6004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내용 개체 틀 2"/>
          <p:cNvSpPr>
            <a:spLocks noGrp="1"/>
          </p:cNvSpPr>
          <p:nvPr userDrawn="1">
            <p:ph idx="1"/>
          </p:nvPr>
        </p:nvSpPr>
        <p:spPr>
          <a:xfrm>
            <a:off x="457200" y="1340768"/>
            <a:ext cx="8229600" cy="4968552"/>
          </a:xfrm>
        </p:spPr>
        <p:txBody>
          <a:bodyPr/>
          <a:lstStyle>
            <a:lvl1pPr marL="266700" indent="-266700"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Wingdings" pitchFamily="2" charset="2"/>
              <a:buChar char=""/>
              <a:defRPr sz="1700">
                <a:solidFill>
                  <a:schemeClr val="tx1">
                    <a:lumMod val="65000"/>
                    <a:lumOff val="35000"/>
                  </a:schemeClr>
                </a:solidFill>
                <a:latin typeface="산돌고딕B" pitchFamily="18" charset="-127"/>
                <a:ea typeface="산돌고딕B" pitchFamily="18" charset="-127"/>
              </a:defRPr>
            </a:lvl1pPr>
            <a:lvl2pPr marL="622300" indent="-266700"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Char char=""/>
              <a:defRPr sz="1500">
                <a:solidFill>
                  <a:schemeClr val="tx1">
                    <a:lumMod val="50000"/>
                    <a:lumOff val="50000"/>
                  </a:schemeClr>
                </a:solidFill>
                <a:latin typeface="산돌고딕 L" pitchFamily="18" charset="-127"/>
                <a:ea typeface="산돌고딕 L" pitchFamily="18" charset="-127"/>
              </a:defRPr>
            </a:lvl2pPr>
            <a:lvl3pPr marL="898525" indent="-177800"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Char char=""/>
              <a:defRPr sz="1300">
                <a:solidFill>
                  <a:schemeClr val="tx1">
                    <a:lumMod val="50000"/>
                    <a:lumOff val="50000"/>
                  </a:schemeClr>
                </a:solidFill>
                <a:latin typeface="산돌고딕 L" pitchFamily="18" charset="-127"/>
                <a:ea typeface="산돌고딕 L" pitchFamily="18" charset="-127"/>
              </a:defRPr>
            </a:lvl3pPr>
            <a:lvl4pPr marL="1254125" indent="-177800">
              <a:buClr>
                <a:schemeClr val="bg1">
                  <a:lumMod val="50000"/>
                </a:schemeClr>
              </a:buClr>
              <a:buFont typeface="Wingdings" pitchFamily="2" charset="2"/>
              <a:buChar char=""/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산돌고딕 L" pitchFamily="18" charset="-127"/>
                <a:ea typeface="산돌고딕 L" pitchFamily="18" charset="-127"/>
              </a:defRPr>
            </a:lvl4pPr>
            <a:lvl5pPr marL="1619250" indent="-180975"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산돌고딕 L" pitchFamily="18" charset="-127"/>
                <a:ea typeface="산돌고딕 L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직사각형 8"/>
          <p:cNvSpPr/>
          <p:nvPr userDrawn="1"/>
        </p:nvSpPr>
        <p:spPr>
          <a:xfrm>
            <a:off x="-650" y="-27119"/>
            <a:ext cx="9144650" cy="270000"/>
          </a:xfrm>
          <a:prstGeom prst="rect">
            <a:avLst/>
          </a:prstGeom>
          <a:solidFill>
            <a:srgbClr val="C00000"/>
          </a:solidFill>
          <a:ln w="3175">
            <a:noFill/>
            <a:prstDash val="dash"/>
            <a:miter lim="800000"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endParaRPr lang="ko-KR" altLang="en-US" sz="1000" b="1" i="1" dirty="0">
              <a:solidFill>
                <a:schemeClr val="bg1">
                  <a:lumMod val="50000"/>
                </a:schemeClr>
              </a:solidFill>
              <a:latin typeface="Helvetica" pitchFamily="2" charset="0"/>
              <a:cs typeface="Times New Roman" pitchFamily="18" charset="0"/>
            </a:endParaRPr>
          </a:p>
        </p:txBody>
      </p:sp>
      <p:sp>
        <p:nvSpPr>
          <p:cNvPr id="10" name="제목 1"/>
          <p:cNvSpPr>
            <a:spLocks noGrp="1"/>
          </p:cNvSpPr>
          <p:nvPr userDrawn="1">
            <p:ph type="title"/>
          </p:nvPr>
        </p:nvSpPr>
        <p:spPr>
          <a:xfrm>
            <a:off x="179512" y="236264"/>
            <a:ext cx="8061441" cy="600448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나눔명조 ExtraBold" pitchFamily="18" charset="-127"/>
                <a:ea typeface="나눔명조 ExtraBold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cxnSp>
        <p:nvCxnSpPr>
          <p:cNvPr id="3" name="직선 연결선 2"/>
          <p:cNvCxnSpPr/>
          <p:nvPr userDrawn="1"/>
        </p:nvCxnSpPr>
        <p:spPr>
          <a:xfrm>
            <a:off x="0" y="236265"/>
            <a:ext cx="9144000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 userDrawn="1"/>
        </p:nvSpPr>
        <p:spPr>
          <a:xfrm>
            <a:off x="179512" y="-8267"/>
            <a:ext cx="2435282" cy="2308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>
              <a:defRPr/>
            </a:pPr>
            <a:r>
              <a:rPr lang="en-US" altLang="ko-KR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 2014</a:t>
            </a:r>
            <a:r>
              <a:rPr lang="ko-KR" altLang="en-US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학년도 대학과정 </a:t>
            </a:r>
            <a:r>
              <a:rPr lang="en-US" altLang="ko-KR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&gt;</a:t>
            </a:r>
            <a:r>
              <a:rPr lang="ko-KR" altLang="en-US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 겨울</a:t>
            </a:r>
            <a:r>
              <a:rPr lang="en-US" altLang="ko-KR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 </a:t>
            </a:r>
            <a:r>
              <a:rPr lang="ko-KR" altLang="en-US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오프라인 교육 </a:t>
            </a:r>
            <a:r>
              <a:rPr lang="en-US" altLang="ko-KR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 </a:t>
            </a:r>
            <a:endParaRPr lang="ko-KR" altLang="en-US" sz="900" dirty="0">
              <a:solidFill>
                <a:schemeClr val="bg1"/>
              </a:solidFill>
              <a:latin typeface="산돌고딕B" charset="-127"/>
              <a:ea typeface="산돌고딕B" charset="-127"/>
              <a:cs typeface="Arial" pitchFamily="34" charset="0"/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6153976" y="-8267"/>
            <a:ext cx="2882520" cy="2308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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포스텍 영재기업인교육원 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|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특허청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|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한국발명진흥회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 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산돌고딕B" pitchFamily="50" charset="-127"/>
              <a:ea typeface="산돌고딕B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F4479D-C8C0-42FA-8B22-63FF5D48D488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3668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4E82DC-7D3E-4DC0-A9B2-64868886543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B1B7C4-8EF6-4085-BDB1-5F452E4EC14D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86302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EB8C3D-C17C-4E34-847F-B07CF959217C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5E4FC4-C9C7-4D90-89B4-DCC26470F925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7784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6C4B31-815F-4B0B-BC0F-CBACCBF6D1BF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512E01-C378-4346-937A-00606BD36362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1938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84DA76-CBC9-454A-B33F-BFB5F9339269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7EF2DC-FEEE-4FDE-9EAE-7D9F19DFF3E6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879946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8A16F-AD64-4B92-81E8-3B2DD1FEAA9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3B3393-9D60-4BAC-BFD8-7E2FDDE677C0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50705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C42BFC-5910-48E7-97D8-3EA055D064B1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219170-9E3B-469F-BB16-5881D63266B2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6749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958BD3-F952-4BA4-B4E7-B3E3AD6B9649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C9E96C-152C-4C7D-B9E8-0CA49496A433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94804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A363A6-C81A-4D6B-BA9E-6CBBC57AE35D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4FA3B3-01EC-4CA6-9A41-3E504CF09C10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89930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9E4288-3DA3-4478-B35F-491555F0105A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4AB24D-21C6-4291-AB80-654DE6F95FDB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4937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6D28B9-61A7-465B-A3C0-D3CB4B70313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E83F71-7FD9-467F-9A85-11CD7B8E9CA6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6078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>
            <a:lvl1pPr>
              <a:defRPr sz="440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9" name="내용 개체 틀 2"/>
          <p:cNvSpPr>
            <a:spLocks noGrp="1"/>
          </p:cNvSpPr>
          <p:nvPr>
            <p:ph idx="1"/>
          </p:nvPr>
        </p:nvSpPr>
        <p:spPr>
          <a:xfrm>
            <a:off x="145425" y="1285860"/>
            <a:ext cx="8853150" cy="486889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56F17-3004-4AFD-8423-FFF1081B35C7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2014-12-08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203848" y="52292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964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AAFC2-5D32-413D-B2AC-E78E1F074AC5}" type="datetimeFigureOut">
              <a:rPr lang="ko-KR" altLang="en-US" smtClean="0"/>
              <a:t>2014-12-08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BFBAD0-9091-4190-8166-F9265AD48345}" type="datetime1">
              <a:rPr kumimoji="1" lang="ko-KR" altLang="en-US" smtClean="0">
                <a:solidFill>
                  <a:prstClr val="black">
                    <a:tint val="75000"/>
                  </a:prstClr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2014-12-08</a:t>
            </a:fld>
            <a:endParaRPr kumimoji="1" lang="ko-KR" altLang="en-US" dirty="0">
              <a:solidFill>
                <a:prstClr val="black">
                  <a:tint val="75000"/>
                </a:prstClr>
              </a:solidFill>
              <a:latin typeface="굴림" charset="-127"/>
              <a:ea typeface="굴림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dirty="0">
              <a:solidFill>
                <a:prstClr val="black">
                  <a:tint val="75000"/>
                </a:prstClr>
              </a:solidFill>
              <a:latin typeface="굴림" charset="-127"/>
              <a:ea typeface="굴림" charset="-127"/>
            </a:endParaRPr>
          </a:p>
        </p:txBody>
      </p:sp>
      <p:pic>
        <p:nvPicPr>
          <p:cNvPr id="10" name="Picture 2" descr="\\aster\영재기업인교육원\교육원_교육&amp;행사\3_온라인\2010_Spring\3_교육운영\4_카페관리\로고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288758" y="6463458"/>
            <a:ext cx="1833698" cy="3789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0899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postechceo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diegogo.com/" TargetMode="External"/><Relationship Id="rId2" Type="http://schemas.openxmlformats.org/officeDocument/2006/relationships/hyperlink" Target="http://www.kickstarter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home.ebs.co.kr/sdocu/replay/3/list?courseId=BP0PAPC0000000028&amp;stepId=02BP0PAPC0000000028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r="388" b="650"/>
          <a:stretch/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62015" y="1341929"/>
            <a:ext cx="62199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200" dirty="0" smtClean="0">
                <a:ln w="3175"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2014 </a:t>
            </a:r>
            <a:r>
              <a:rPr lang="ko-KR" altLang="en-US" sz="2200" dirty="0" smtClean="0">
                <a:ln w="3175"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겨울 포스텍영재기업인교육원 대학과정 모집</a:t>
            </a:r>
            <a:endParaRPr lang="ko-KR" altLang="en-US" sz="2200" dirty="0">
              <a:ln w="3175">
                <a:solidFill>
                  <a:schemeClr val="bg1">
                    <a:lumMod val="65000"/>
                  </a:schemeClr>
                </a:solidFill>
              </a:ln>
              <a:solidFill>
                <a:schemeClr val="bg1"/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629642"/>
              </p:ext>
            </p:extLst>
          </p:nvPr>
        </p:nvGraphicFramePr>
        <p:xfrm>
          <a:off x="2267748" y="2996952"/>
          <a:ext cx="4608505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955"/>
                <a:gridCol w="418955"/>
                <a:gridCol w="418955"/>
                <a:gridCol w="418955"/>
                <a:gridCol w="418955"/>
                <a:gridCol w="418955"/>
                <a:gridCol w="418955"/>
                <a:gridCol w="418955"/>
                <a:gridCol w="418955"/>
                <a:gridCol w="418955"/>
                <a:gridCol w="418955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혼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자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쉬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어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가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겠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습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니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까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?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함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께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준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비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하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겠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습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니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까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 smtClean="0">
                          <a:solidFill>
                            <a:schemeClr val="bg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?</a:t>
                      </a:r>
                      <a:endParaRPr lang="ko-KR" altLang="en-US" sz="1800" b="0" dirty="0">
                        <a:solidFill>
                          <a:schemeClr val="bg1"/>
                        </a:solidFill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  <a:lumOff val="25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2018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058069"/>
            <a:ext cx="8280920" cy="5256584"/>
          </a:xfrm>
        </p:spPr>
        <p:txBody>
          <a:bodyPr>
            <a:noAutofit/>
          </a:bodyPr>
          <a:lstStyle/>
          <a:p>
            <a:pPr marL="176213" lvl="1" indent="179388">
              <a:spcBef>
                <a:spcPts val="0"/>
              </a:spcBef>
              <a:spcAft>
                <a:spcPts val="600"/>
              </a:spcAft>
            </a:pP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선발 대상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교육원 기본과정 수료자 중 대학생 및 이에 준하는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교육원장의 승인을 받은 경우 지원 가능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176213" lvl="1" indent="0">
              <a:spcBef>
                <a:spcPts val="0"/>
              </a:spcBef>
              <a:spcAft>
                <a:spcPts val="600"/>
              </a:spcAft>
              <a:buNone/>
            </a:pPr>
            <a:endParaRPr lang="en-US" altLang="ko-KR" sz="7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179388">
              <a:spcBef>
                <a:spcPts val="0"/>
              </a:spcBef>
              <a:spcAft>
                <a:spcPts val="600"/>
              </a:spcAft>
            </a:pP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교육 기간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2015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~ 9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), </a:t>
            </a:r>
            <a:r>
              <a:rPr lang="en-US" altLang="ko-KR" sz="1200" u="sng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1200" u="sng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박 </a:t>
            </a:r>
            <a:r>
              <a:rPr lang="en-US" altLang="ko-KR" sz="1200" u="sng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200" u="sng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일간</a:t>
            </a:r>
            <a:endParaRPr lang="en-US" altLang="ko-KR" sz="1200" u="sng" dirty="0"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spcBef>
                <a:spcPts val="0"/>
              </a:spcBef>
              <a:buNone/>
            </a:pP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179388">
              <a:spcBef>
                <a:spcPts val="0"/>
              </a:spcBef>
              <a:spcAft>
                <a:spcPts val="600"/>
              </a:spcAft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선발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기준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대학과정에 대한 참여 동기 및 열의가 있는 자</a:t>
            </a: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       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겨울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오프라인 교육 전체 일정에 참석이 가능한 자 </a:t>
            </a:r>
            <a:endParaRPr lang="en-US" altLang="ko-KR" sz="1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      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안내되는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사전 과제를 준비할 수 있는 자 </a:t>
            </a: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179388">
              <a:spcBef>
                <a:spcPts val="0"/>
              </a:spcBef>
              <a:spcAft>
                <a:spcPts val="600"/>
              </a:spcAft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신청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방법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2014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까지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  <a:hlinkClick r:id="rId2"/>
              </a:rPr>
              <a:t>postechceo@gmail.com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으로 </a:t>
            </a: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            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기수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이름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이메일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연락 가능한 번호 제출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ko-KR" sz="1000" dirty="0"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179388">
              <a:spcBef>
                <a:spcPts val="0"/>
              </a:spcBef>
              <a:spcAft>
                <a:spcPts val="600"/>
              </a:spcAft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발        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표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2014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19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),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개별적으로 문자 및 이메일 발송</a:t>
            </a: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spcBef>
                <a:spcPts val="0"/>
              </a:spcBef>
            </a:pPr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179388">
              <a:spcBef>
                <a:spcPts val="0"/>
              </a:spcBef>
              <a:spcAft>
                <a:spcPts val="600"/>
              </a:spcAft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사전 과제</a:t>
            </a: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819150" lvl="2" indent="-276225">
              <a:spcBef>
                <a:spcPts val="0"/>
              </a:spcBef>
              <a:spcAft>
                <a:spcPts val="600"/>
              </a:spcAft>
              <a:buFont typeface="Wingdings 3" panose="05040102010807070707" pitchFamily="18" charset="2"/>
              <a:buChar char=""/>
              <a:tabLst>
                <a:tab pos="263525" algn="l"/>
              </a:tabLst>
            </a:pPr>
            <a:r>
              <a:rPr lang="ko-KR" altLang="en-US" sz="11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스타트업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프로젝트 아이템 준비</a:t>
            </a:r>
            <a:endParaRPr lang="en-US" altLang="ko-KR" sz="11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2">
              <a:spcBef>
                <a:spcPts val="0"/>
              </a:spcBef>
            </a:pP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자신의 사업 아이템에 대해 고민해 보고 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분 발표 준비</a:t>
            </a:r>
            <a:endParaRPr lang="en-US" altLang="ko-KR" sz="11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2">
              <a:spcBef>
                <a:spcPts val="0"/>
              </a:spcBef>
            </a:pP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사업 아이템과 관련된 기사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en-US" altLang="ko-KR" sz="11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Article,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보고서 등을 조사</a:t>
            </a:r>
            <a:endParaRPr lang="en-US" altLang="ko-KR" sz="11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2">
              <a:spcBef>
                <a:spcPts val="0"/>
              </a:spcBef>
            </a:pP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현재의 동향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앞으로의 전망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사업기회의 세 가지 주제를 피티 각각 한 장씩 요약하여 정리 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총 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</a:t>
            </a:r>
            <a:r>
              <a:rPr lang="en-US" altLang="ko-KR" sz="11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lvl="2">
              <a:spcBef>
                <a:spcPts val="0"/>
              </a:spcBef>
            </a:pPr>
            <a:endParaRPr lang="en-US" altLang="ko-KR" sz="11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819150" lvl="2" indent="-276225">
              <a:spcBef>
                <a:spcPts val="0"/>
              </a:spcBef>
              <a:spcAft>
                <a:spcPts val="600"/>
              </a:spcAft>
              <a:buFont typeface="Wingdings 3" panose="05040102010807070707" pitchFamily="18" charset="2"/>
              <a:buChar char=""/>
              <a:tabLst>
                <a:tab pos="263525" algn="l"/>
              </a:tabLst>
            </a:pP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토론 준비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자료는 반드시 숙지할 것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lvl="2">
              <a:spcBef>
                <a:spcPts val="0"/>
              </a:spcBef>
            </a:pP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토론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자료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EBS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패자부활전 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화 모두 반드시 시청할 것</a:t>
            </a:r>
            <a:endParaRPr lang="en-US" altLang="ko-KR" sz="11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2">
              <a:spcBef>
                <a:spcPts val="0"/>
              </a:spcBef>
            </a:pP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토론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자료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How Smart Connected Products Are Transforming Competition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반드시</a:t>
            </a:r>
            <a:r>
              <a:rPr lang="en-US" altLang="ko-KR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1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읽어올 </a:t>
            </a:r>
            <a:r>
              <a:rPr lang="ko-KR" altLang="en-US" sz="11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것</a:t>
            </a:r>
            <a:endParaRPr lang="en-US" altLang="ko-KR" sz="11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720725" lvl="2" indent="0">
              <a:spcBef>
                <a:spcPts val="0"/>
              </a:spcBef>
              <a:buNone/>
            </a:pPr>
            <a:endParaRPr lang="en-US" altLang="ko-KR" sz="11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179388">
              <a:spcBef>
                <a:spcPts val="0"/>
              </a:spcBef>
              <a:spcAft>
                <a:spcPts val="600"/>
              </a:spcAft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문      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054)279-8251, 8242(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~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09:00~18:00,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점심시간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12:00~13:00,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주말 및 공휴일 제외</a:t>
            </a: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spcBef>
                <a:spcPts val="0"/>
              </a:spcBef>
            </a:pPr>
            <a:endParaRPr lang="en-US" altLang="ko-KR" sz="1000" dirty="0" smtClean="0"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6213" lvl="1" indent="179388">
              <a:spcBef>
                <a:spcPts val="0"/>
              </a:spcBef>
              <a:spcAft>
                <a:spcPts val="600"/>
              </a:spcAft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 육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료 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교육료는 청구하지 않되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부대비용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(10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청구함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참가비 납부안내는 합격 안내 시 공지함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 </a:t>
            </a:r>
          </a:p>
          <a:p>
            <a:pPr marL="176213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    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기존의 기준에 따라 경제적 사정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등을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고려하여 부대비용 면제 가능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교육생 모집 및 사전 과제 안내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6389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 내용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301353"/>
              </p:ext>
            </p:extLst>
          </p:nvPr>
        </p:nvGraphicFramePr>
        <p:xfrm>
          <a:off x="472876" y="1047403"/>
          <a:ext cx="8275588" cy="5472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607"/>
                <a:gridCol w="7087981"/>
              </a:tblGrid>
              <a:tr h="30123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프로그램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학습 내용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8638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dirty="0" smtClean="0">
                          <a:solidFill>
                            <a:schemeClr val="tx2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스타트업</a:t>
                      </a:r>
                      <a:endParaRPr lang="en-US" altLang="ko-KR" sz="1000" b="0" dirty="0" smtClean="0">
                        <a:solidFill>
                          <a:schemeClr val="tx2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/>
                      <a:r>
                        <a:rPr lang="ko-KR" altLang="en-US" sz="1000" b="0" dirty="0" smtClean="0">
                          <a:solidFill>
                            <a:schemeClr val="tx2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프로젝트  </a:t>
                      </a:r>
                    </a:p>
                  </a:txBody>
                  <a:tcPr marL="180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대학과정의 메인이 되는 프로젝트는 스타트업 프로젝트이다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당장 사업화를 꿈꾸는 교육생도 있을 수 있고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좀 더 장기적으로 사업화를 준비하는 교육생도 있을 수 있다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물론 꼭 사업화가 아니더라도 다른 방향으로 자신의 목표를 설정하고 있는 교육생도 있을 것이다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자신의 목표를 준비하는 바가 조금씩 다를 수 있겠지만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대학과정에서는 스타트업 팀을 구성하여 사업화 아이템을 선정하고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사업화 계획을 구체화하는 프로젝트를 진행한다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 프로젝트는 아마도 반은 시뮬레이션의 성격이면서 또 반은 실질적인 사업화 준비과정이 될 수 있다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본 프로젝트는 기존에 기본과정 및 심화과정에서 배웠던 내용들을 모두 쏟아 부을 수 있는 기회가 될 것이다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이를 위해 다음의 내용에 대한 사전 준비가 필요하다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</a:p>
                    <a:p>
                      <a:pPr marL="171450" lvl="0" indent="-17145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자신의 사업 아이템에 대해 고민해 보고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10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분 발표 준비</a:t>
                      </a:r>
                      <a:endParaRPr lang="en-US" altLang="ko-KR" sz="1000" dirty="0" smtClean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171450" lvl="0" indent="-17145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사업 아이템과 관련된 기사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Article,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보고서 등을 조사</a:t>
                      </a:r>
                      <a:endParaRPr lang="en-US" altLang="ko-KR" sz="1000" dirty="0" smtClean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171450" lvl="0" indent="-17145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현재의 동향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앞으로의 전망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사업기회의 세 가지 주제를 피티 각각 한 장씩 요약하여 정리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총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장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180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18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u="none" dirty="0" smtClean="0">
                          <a:solidFill>
                            <a:schemeClr val="tx2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스타트업 </a:t>
                      </a:r>
                      <a:endParaRPr lang="en-US" altLang="ko-KR" sz="1000" b="0" u="none" dirty="0" smtClean="0">
                        <a:solidFill>
                          <a:schemeClr val="tx2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u="none" dirty="0" smtClean="0">
                          <a:solidFill>
                            <a:schemeClr val="tx2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분석</a:t>
                      </a:r>
                      <a:endParaRPr lang="en-US" altLang="ko-KR" sz="1000" u="sng" dirty="0" smtClean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dirty="0" smtClean="0">
                        <a:solidFill>
                          <a:schemeClr val="tx2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조로 팀을 구성하여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‘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킥스타터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인디고고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’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또는 그 외에도 새롭게 스타트업을 시작하는 기업들을 분석하고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피티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장으로 요약 정리하여 발표하는 시간을 갖는다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이를 통해</a:t>
                      </a:r>
                      <a:r>
                        <a:rPr lang="ko-KR" altLang="en-US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사업화에 필요한 준비 사항을 파악하거나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  <a:r>
                        <a:rPr lang="ko-KR" altLang="en-US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사업화 계획을 구체화하는데 참고할 만한 점들을 도출해본다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(</a:t>
                      </a:r>
                      <a:r>
                        <a:rPr lang="ko-KR" altLang="en-US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오프라인 교육 기간에 팀 구성부터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분석 및 정리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발표를 진행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r>
                        <a:rPr lang="ko-KR" altLang="en-US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endParaRPr lang="en-US" altLang="ko-KR" sz="1000" dirty="0" smtClean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171450" marR="0" indent="-1714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분석 항목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선정 프로젝트의 제품 및 회사명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선정 이유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프로젝트 설명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스펙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기능 등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매력적 요소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기존 제품과의 차별성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펀딩이 성공한 요소 등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배울 점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자신의 사업화 계획을 구체화하는데 반영해 볼 수 있는 점 등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  <a:p>
                      <a:pPr marL="171450" marR="0" indent="-17145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참고 사이트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hlinkClick r:id="rId2"/>
                        </a:rPr>
                        <a:t>www.kickstarter.com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,  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hlinkClick r:id="rId3"/>
                        </a:rPr>
                        <a:t>www.indiegogo.com</a:t>
                      </a:r>
                      <a:endParaRPr lang="en-US" altLang="ko-KR" sz="1000" baseline="0" dirty="0" smtClean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86383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0" dirty="0" smtClean="0">
                          <a:solidFill>
                            <a:schemeClr val="tx2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Future Insight</a:t>
                      </a:r>
                      <a:endParaRPr lang="ko-KR" altLang="en-US" sz="1000" b="0" dirty="0">
                        <a:solidFill>
                          <a:schemeClr val="tx2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미래 사회를 선견하는 능력을 기르기 위한 토론식 수업이다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각자 관심을 갖는 분야가 다양하겠지만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특정한 주제에 대해서 과연 앞으로 관련 기술이 어떻게 발전할 것인지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그리고 미래 사회가 어떻게 펼쳐질지에 대해서 서로의 의견을 나누는 시간이다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 수업이 더욱 의미 있는 토론식 수업이 되기 위해서 반드시 선행되어야 할 것은 바로 토론을 위한 자료를 먼저 소화하는 것이다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</a:t>
                      </a:r>
                      <a:r>
                        <a:rPr lang="en-US" altLang="ko-KR" sz="1000" baseline="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구체적인 토론주제는 수업 시간에 공개할 예정이지만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개략적으로 자신이 가장 인상 깊었던 내용은 무엇이고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그 이유는 무엇인지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그리고 그것을 통해 함께 이야기할 이슈는 무엇일지에 대해서 사전 준비가 필요하다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주제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자료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 EBS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패자부활전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4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부작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</a:t>
                      </a:r>
                    </a:p>
                    <a:p>
                      <a:pPr marL="180975" indent="0" algn="just">
                        <a:buFontTx/>
                        <a:buNone/>
                      </a:pP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hlinkClick r:id="rId4"/>
                        </a:rPr>
                        <a:t>http://home.ebs.co.kr/sdocu/replay/3/list?courseId=BP0PAPC0000000028&amp;stepId=02BP0PAPC0000000028</a:t>
                      </a:r>
                      <a:endParaRPr lang="en-US" altLang="ko-KR" sz="1000" dirty="0" smtClean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주제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자료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 How Smart Connected Products Are Transforming Competition(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첨부된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PDF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파일 확인</a:t>
                      </a:r>
                      <a:r>
                        <a:rPr lang="en-US" altLang="ko-KR" sz="100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000" dirty="0"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76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2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BHAG</a:t>
                      </a:r>
                      <a:r>
                        <a:rPr lang="en-US" altLang="ko-KR" sz="1000" b="0" baseline="0" dirty="0" smtClean="0">
                          <a:solidFill>
                            <a:schemeClr val="tx2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2015</a:t>
                      </a:r>
                      <a:endParaRPr lang="en-US" altLang="ko-KR" sz="1000" b="0" dirty="0" smtClean="0">
                        <a:solidFill>
                          <a:schemeClr val="tx2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180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BHAG(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비헤이그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는 크고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(Big)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위험하며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(Hairy)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대담한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(Audacious)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목표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(Goal)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를 의미한다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일반적으로 기업이 치열한 경쟁에서 살아남기 위해서는 위와 같은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BHAG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를 반드시 가져야 한다고 경영학에서 이야기를 하고 있다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꼭 기업뿐만 아니라 개인 스스로도 이러한 원대한 목표를 정하는 것은 매우 중요한 일이다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이번 대학과정을 통해 자신의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BHAG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를 정해보고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2015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년을 어떻게 보낼 것인지 계획을 세우고 서로 공유하고자 한다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아래의 내용 중 자신에게 해당되는 항목에 대한 개략적인 준비가 필요하다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만약 사업화 준비를 하고 있거나 하고자 한다면 이에 대한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BHAG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와 다음 한 학기 동안의 계획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대학생활과 관련된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BHAG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와 다음 한 학기 동안의 계획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공모전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연구계획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새로운 학문 도전 등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 외에도 여행이나 개인적인 목표에 대한 </a:t>
                      </a:r>
                      <a:r>
                        <a:rPr lang="en-US" altLang="ko-KR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BHAG</a:t>
                      </a:r>
                      <a:r>
                        <a:rPr lang="ko-KR" altLang="en-US" sz="1000" dirty="0" smtClean="0"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와 다음 한 학기 동안의 계획</a:t>
                      </a:r>
                    </a:p>
                  </a:txBody>
                  <a:tcPr marL="180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449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 일정표</a:t>
            </a:r>
            <a:endParaRPr lang="ko-KR" altLang="en-US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214214"/>
              </p:ext>
            </p:extLst>
          </p:nvPr>
        </p:nvGraphicFramePr>
        <p:xfrm>
          <a:off x="251520" y="1196752"/>
          <a:ext cx="8640957" cy="5333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487"/>
                <a:gridCol w="1616294"/>
                <a:gridCol w="1616294"/>
                <a:gridCol w="1616294"/>
                <a:gridCol w="1616294"/>
                <a:gridCol w="1616294"/>
              </a:tblGrid>
              <a:tr h="380509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월 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5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일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월 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6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일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월 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7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일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월 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8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일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월 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9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일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8501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오전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스타트업 분석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9:00~11:00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Start-Up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Project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사업화계획 세우기</a:t>
                      </a:r>
                      <a:endParaRPr lang="en-US" altLang="ko-KR" sz="1000" b="1" i="0" baseline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09:00~12:30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Start-Up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Project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사업화계획 세우기</a:t>
                      </a:r>
                      <a:endParaRPr lang="en-US" altLang="ko-KR" sz="1000" b="1" i="0" baseline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09:00~12:30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BHAG2014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 </a:t>
                      </a: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공유 및 발표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9:00~12:30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6850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스타트업 분석 발표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11:00~12:30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165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점심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등록</a:t>
                      </a:r>
                      <a:r>
                        <a:rPr lang="en-US" altLang="ko-KR" sz="1000" b="1" i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(13:30~14:00)</a:t>
                      </a:r>
                      <a:endParaRPr lang="ko-KR" altLang="en-US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점심</a:t>
                      </a:r>
                      <a:endParaRPr lang="en-US" altLang="ko-KR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(12:30~14:00)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점심</a:t>
                      </a:r>
                      <a:endParaRPr lang="en-US" altLang="ko-KR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(12:30~14:00)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점심</a:t>
                      </a:r>
                      <a:endParaRPr lang="en-US" altLang="ko-KR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(12:30~14:00)</a:t>
                      </a:r>
                      <a:endParaRPr lang="ko-KR" altLang="en-US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점심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&amp; </a:t>
                      </a: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해산</a:t>
                      </a:r>
                      <a:endParaRPr lang="en-US" altLang="ko-KR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(12:30~14:00)</a:t>
                      </a:r>
                      <a:endParaRPr lang="ko-KR" altLang="en-US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1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OT</a:t>
                      </a:r>
                      <a:r>
                        <a:rPr lang="en-US" altLang="ko-KR" sz="1000" b="1" i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(14:00~14:30)</a:t>
                      </a:r>
                      <a:endParaRPr lang="ko-KR" altLang="en-US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</a:tr>
              <a:tr h="8122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오후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대학과정</a:t>
                      </a: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기조강연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</a:t>
                      </a: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김광수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교수님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)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14:</a:t>
                      </a:r>
                      <a:r>
                        <a:rPr lang="ko-KR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3</a:t>
                      </a: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0~16:00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Future Insight1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 </a:t>
                      </a: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미래 선견 토론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(EBS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패자부활전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)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14:00~16:30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Future Insight2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 </a:t>
                      </a: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미래 선견 토론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(IOT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)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14:00~16:30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Start-Up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Project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사업화계획 세우기</a:t>
                      </a:r>
                      <a:endParaRPr lang="en-US" altLang="ko-KR" sz="1000" b="1" i="0" baseline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14:00~18:30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79067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Start-Up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Project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사업아이템 발표</a:t>
                      </a:r>
                      <a:endParaRPr lang="en-US" altLang="ko-KR" sz="1000" b="1" i="0" baseline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ko-KR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6:00~18:30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F497D"/>
                          </a:solidFill>
                          <a:effectLst/>
                          <a:uLnTx/>
                          <a:uFillTx/>
                          <a:latin typeface="나눔고딕"/>
                          <a:ea typeface="나눔고딕"/>
                          <a:cs typeface="나눔고딕"/>
                        </a:rPr>
                        <a:t>기업가 강연</a:t>
                      </a:r>
                      <a:endParaRPr kumimoji="0" lang="en-US" altLang="ko-KR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F497D"/>
                        </a:solidFill>
                        <a:effectLst/>
                        <a:uLnTx/>
                        <a:uFillTx/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F497D"/>
                          </a:solidFill>
                          <a:effectLst/>
                          <a:uLnTx/>
                          <a:uFillTx/>
                          <a:latin typeface="나눔고딕"/>
                          <a:ea typeface="나눔고딕"/>
                          <a:cs typeface="나눔고딕"/>
                        </a:rPr>
                        <a:t>16:30~18:30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나눔고딕"/>
                          <a:ea typeface="나눔고딕"/>
                          <a:cs typeface="나눔고딕"/>
                        </a:rPr>
                        <a:t>대회의실</a:t>
                      </a:r>
                      <a:endParaRPr kumimoji="0" lang="en-US" altLang="ko-KR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Start-Up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Project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사업화계획 세우기</a:t>
                      </a:r>
                      <a:endParaRPr lang="en-US" altLang="ko-KR" sz="1000" b="1" i="0" baseline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16:30~18:30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rgbClr val="FF0000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51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저녁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저녁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(18:30~20:00)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저녁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(18:30~20:00)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i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저녁</a:t>
                      </a:r>
                      <a:r>
                        <a:rPr lang="en-US" altLang="ko-KR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(18:30~20:00)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020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야간</a:t>
                      </a:r>
                      <a:endParaRPr lang="ko-KR" altLang="en-US" sz="10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Start-Up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Project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사업아이템 발표</a:t>
                      </a:r>
                      <a:endParaRPr lang="en-US" altLang="ko-KR" sz="1000" b="1" i="0" baseline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ko-KR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2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0:00~22:00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네트워킹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ko-KR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ko-KR" altLang="en-US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기수간의 만남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ko-KR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2</a:t>
                      </a:r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0:00~22:00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중회의실</a:t>
                      </a:r>
                      <a:endParaRPr lang="en-US" altLang="ko-KR" sz="1000" b="1" i="0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Start-Up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Project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중간발표</a:t>
                      </a:r>
                      <a:endParaRPr lang="en-US" altLang="ko-KR" sz="1000" b="1" i="0" baseline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ko-KR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2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0:00~22:00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Start-Up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Project</a:t>
                      </a:r>
                      <a:endParaRPr lang="en-US" altLang="ko-KR" sz="1000" b="1" i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en-US" altLang="ko-KR" sz="1000" b="1" i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: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 </a:t>
                      </a:r>
                      <a:r>
                        <a:rPr lang="ko-KR" altLang="en-US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최종발표</a:t>
                      </a:r>
                      <a:endParaRPr lang="en-US" altLang="ko-KR" sz="1000" b="1" i="0" baseline="0" dirty="0" smtClean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나눔고딕"/>
                      </a:endParaRPr>
                    </a:p>
                    <a:p>
                      <a:pPr algn="ctr"/>
                      <a:r>
                        <a:rPr lang="ko-KR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2</a:t>
                      </a:r>
                      <a:r>
                        <a:rPr lang="en-US" altLang="ko-KR" sz="1000" b="1" i="0" baseline="0" dirty="0" smtClean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0:00~22:00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소회의실</a:t>
                      </a:r>
                      <a:r>
                        <a:rPr lang="en-US" altLang="ko-KR" sz="1000" b="1" i="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/>
                          <a:ea typeface="나눔고딕"/>
                          <a:cs typeface="나눔고딕"/>
                        </a:rPr>
                        <a:t>D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2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5800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 w="3175">
          <a:solidFill>
            <a:schemeClr val="tx1">
              <a:lumMod val="65000"/>
              <a:lumOff val="35000"/>
            </a:schemeClr>
          </a:solidFill>
        </a:ln>
      </a:spPr>
      <a:bodyPr rtlCol="0" anchor="ctr"/>
      <a:lstStyle>
        <a:defPPr algn="ctr"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나눔명조" pitchFamily="18" charset="-127"/>
            <a:ea typeface="나눔명조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42216</TotalTime>
  <Words>1004</Words>
  <Application>Microsoft Office PowerPoint</Application>
  <PresentationFormat>화면 슬라이드 쇼(4:3)</PresentationFormat>
  <Paragraphs>160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</vt:i4>
      </vt:variant>
    </vt:vector>
  </HeadingPairs>
  <TitlesOfParts>
    <vt:vector size="20" baseType="lpstr">
      <vt:lpstr>산돌고딕B</vt:lpstr>
      <vt:lpstr>Times New Roman</vt:lpstr>
      <vt:lpstr>나눔고딕</vt:lpstr>
      <vt:lpstr>Helvetica</vt:lpstr>
      <vt:lpstr>Wingdings</vt:lpstr>
      <vt:lpstr>굴림</vt:lpstr>
      <vt:lpstr>HY견고딕</vt:lpstr>
      <vt:lpstr>나눔명조 ExtraBold</vt:lpstr>
      <vt:lpstr>나눔바른고딕</vt:lpstr>
      <vt:lpstr>산돌고딕 L</vt:lpstr>
      <vt:lpstr>맑은 고딕</vt:lpstr>
      <vt:lpstr>Arial</vt:lpstr>
      <vt:lpstr>Wingdings 3</vt:lpstr>
      <vt:lpstr>나눔명조</vt:lpstr>
      <vt:lpstr>Office 테마</vt:lpstr>
      <vt:lpstr>1_Office 테마</vt:lpstr>
      <vt:lpstr>PowerPoint 프레젠테이션</vt:lpstr>
      <vt:lpstr>교육생 모집 및 사전 과제 안내 </vt:lpstr>
      <vt:lpstr>학습 내용</vt:lpstr>
      <vt:lpstr>학습 일정표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POSTECH</dc:creator>
  <cp:lastModifiedBy>정효진</cp:lastModifiedBy>
  <cp:revision>641</cp:revision>
  <cp:lastPrinted>2013-06-26T07:02:25Z</cp:lastPrinted>
  <dcterms:created xsi:type="dcterms:W3CDTF">2012-09-06T09:24:06Z</dcterms:created>
  <dcterms:modified xsi:type="dcterms:W3CDTF">2014-12-08T09:13:51Z</dcterms:modified>
</cp:coreProperties>
</file>