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407" r:id="rId4"/>
    <p:sldId id="417" r:id="rId5"/>
    <p:sldId id="418" r:id="rId6"/>
    <p:sldId id="419" r:id="rId7"/>
    <p:sldId id="420" r:id="rId8"/>
    <p:sldId id="421" r:id="rId9"/>
    <p:sldId id="422" r:id="rId10"/>
    <p:sldId id="423" r:id="rId11"/>
    <p:sldId id="424" r:id="rId12"/>
  </p:sldIdLst>
  <p:sldSz cx="9144000" cy="6858000" type="screen4x3"/>
  <p:notesSz cx="6805613" cy="9939338"/>
  <p:embeddedFontLst>
    <p:embeddedFont>
      <p:font typeface="나눔바른고딕" panose="020B0600000101010101" charset="-127"/>
      <p:regular r:id="rId14"/>
      <p:bold r:id="rId15"/>
    </p:embeddedFont>
    <p:embeddedFont>
      <p:font typeface="산돌고딕 L" panose="020D0304000101010101" pitchFamily="50" charset="-127"/>
      <p:regular r:id="rId16"/>
    </p:embeddedFont>
    <p:embeddedFont>
      <p:font typeface="Helvetica" panose="020B0604020202020204" pitchFamily="34" charset="0"/>
      <p:regular r:id="rId17"/>
      <p:bold r:id="rId18"/>
      <p:italic r:id="rId19"/>
      <p:boldItalic r:id="rId20"/>
    </p:embeddedFont>
    <p:embeddedFont>
      <p:font typeface="Wingdings 2" panose="05020102010507070707" pitchFamily="18" charset="2"/>
      <p:regular r:id="rId21"/>
    </p:embeddedFont>
    <p:embeddedFont>
      <p:font typeface="Wingdings 3" panose="05040102010807070707" pitchFamily="18" charset="2"/>
      <p:regular r:id="rId22"/>
    </p:embeddedFont>
    <p:embeddedFont>
      <p:font typeface="나눔명조 ExtraBold" panose="02020603020101020101" pitchFamily="18" charset="-127"/>
      <p:bold r:id="rId23"/>
    </p:embeddedFont>
    <p:embeddedFont>
      <p:font typeface="한컴돋움" panose="02030600000101010101" pitchFamily="18" charset="2"/>
      <p:regular r:id="rId24"/>
    </p:embeddedFont>
    <p:embeddedFont>
      <p:font typeface="맑은 고딕" panose="020B0503020000020004" pitchFamily="50" charset="-127"/>
      <p:regular r:id="rId25"/>
      <p:bold r:id="rId26"/>
    </p:embeddedFont>
    <p:embeddedFont>
      <p:font typeface="HY견고딕" panose="02030600000101010101" pitchFamily="18" charset="-127"/>
      <p:regular r:id="rId27"/>
    </p:embeddedFont>
    <p:embeddedFont>
      <p:font typeface="산돌고딕B" panose="02030504000101010101" pitchFamily="18" charset="-127"/>
      <p:regular r:id="rId2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0">
          <p15:clr>
            <a:srgbClr val="A4A3A4"/>
          </p15:clr>
        </p15:guide>
        <p15:guide id="2" pos="214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820000"/>
    <a:srgbClr val="AC0000"/>
    <a:srgbClr val="860000"/>
    <a:srgbClr val="500000"/>
    <a:srgbClr val="700000"/>
    <a:srgbClr val="760000"/>
    <a:srgbClr val="552B2B"/>
    <a:srgbClr val="EDF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553" autoAdjust="0"/>
  </p:normalViewPr>
  <p:slideViewPr>
    <p:cSldViewPr>
      <p:cViewPr>
        <p:scale>
          <a:sx n="130" d="100"/>
          <a:sy n="130" d="100"/>
        </p:scale>
        <p:origin x="-114" y="7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972" y="-54"/>
      </p:cViewPr>
      <p:guideLst>
        <p:guide orient="horz" pos="3130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0FE68-F5CF-4839-A821-07FC9E45F393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ACCAB-FCA3-4964-9636-EBCC96A4540D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666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435879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893614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679517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682522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65007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843632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668063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982042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8D595-6BFD-4458-9CB5-F326734084AA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618314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4061640" y="1237285"/>
            <a:ext cx="1455848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1200" b="1" i="0" dirty="0" smtClean="0">
                <a:ln w="3175"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rPr>
              <a:t>C</a:t>
            </a:r>
            <a:r>
              <a:rPr lang="en-US" altLang="ko-KR" sz="1200" b="1" i="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REATIVE</a:t>
            </a:r>
          </a:p>
          <a:p>
            <a:pPr>
              <a:lnSpc>
                <a:spcPct val="80000"/>
              </a:lnSpc>
            </a:pPr>
            <a:r>
              <a:rPr lang="en-US" altLang="ko-KR" sz="1200" b="1" i="0" dirty="0" smtClean="0">
                <a:ln w="3175"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rPr>
              <a:t>E</a:t>
            </a:r>
            <a:r>
              <a:rPr lang="en-US" altLang="ko-KR" sz="1200" b="1" i="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NTREPRENEUR</a:t>
            </a:r>
          </a:p>
          <a:p>
            <a:pPr>
              <a:lnSpc>
                <a:spcPct val="80000"/>
              </a:lnSpc>
            </a:pPr>
            <a:r>
              <a:rPr lang="en-US" altLang="ko-KR" sz="1200" b="1" i="0" dirty="0" smtClean="0">
                <a:ln w="3175"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cs typeface="Arial" pitchFamily="34" charset="0"/>
              </a:rPr>
              <a:t>O</a:t>
            </a:r>
            <a:r>
              <a:rPr lang="en-US" altLang="ko-KR" sz="1200" b="1" i="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MPHALOS</a:t>
            </a:r>
            <a:endParaRPr lang="ko-KR" altLang="en-US" sz="1200" b="1" i="0" dirty="0">
              <a:ln w="3175"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 descr="C:\Users\jnbeen\Desktop\Untitled-1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809" y="1237285"/>
            <a:ext cx="497143" cy="47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그룹 23"/>
          <p:cNvGrpSpPr/>
          <p:nvPr userDrawn="1"/>
        </p:nvGrpSpPr>
        <p:grpSpPr>
          <a:xfrm>
            <a:off x="3583272" y="6429608"/>
            <a:ext cx="1806340" cy="280856"/>
            <a:chOff x="3583272" y="6530439"/>
            <a:chExt cx="1806340" cy="280856"/>
          </a:xfrm>
        </p:grpSpPr>
        <p:pic>
          <p:nvPicPr>
            <p:cNvPr id="25" name="Picture 2" descr="\\aster\영재기업인교육원\교육원_교육&amp;행사\3_온라인\2010_Spring\3_교육운영\4_카페관리\로고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 t="5407" r="74756"/>
            <a:stretch/>
          </p:blipFill>
          <p:spPr bwMode="auto">
            <a:xfrm>
              <a:off x="3583272" y="6540584"/>
              <a:ext cx="340656" cy="270711"/>
            </a:xfrm>
            <a:prstGeom prst="rect">
              <a:avLst/>
            </a:prstGeom>
            <a:noFill/>
          </p:spPr>
        </p:pic>
        <p:sp>
          <p:nvSpPr>
            <p:cNvPr id="26" name="TextBox 25"/>
            <p:cNvSpPr txBox="1"/>
            <p:nvPr/>
          </p:nvSpPr>
          <p:spPr>
            <a:xfrm>
              <a:off x="3876056" y="6530439"/>
              <a:ext cx="15135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포스텍</a:t>
              </a:r>
              <a:r>
                <a:rPr lang="en-US" altLang="ko-KR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 </a:t>
              </a:r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영재기업인교육원</a:t>
              </a:r>
              <a:endPara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산돌고딕B" pitchFamily="50" charset="-127"/>
                <a:ea typeface="산돌고딕B" pitchFamily="50" charset="-127"/>
              </a:endParaRPr>
            </a:p>
          </p:txBody>
        </p:sp>
      </p:grpSp>
      <p:grpSp>
        <p:nvGrpSpPr>
          <p:cNvPr id="27" name="그룹 26"/>
          <p:cNvGrpSpPr/>
          <p:nvPr userDrawn="1"/>
        </p:nvGrpSpPr>
        <p:grpSpPr>
          <a:xfrm>
            <a:off x="364998" y="6435546"/>
            <a:ext cx="750618" cy="276999"/>
            <a:chOff x="185451" y="6536377"/>
            <a:chExt cx="750618" cy="276999"/>
          </a:xfrm>
        </p:grpSpPr>
        <p:pic>
          <p:nvPicPr>
            <p:cNvPr id="28" name="Picture 2" descr="특허청 korean intellectual property office"/>
            <p:cNvPicPr>
              <a:picLocks noChangeAspect="1" noChangeArrowheads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2" t="7111" r="58857" b="8875"/>
            <a:stretch/>
          </p:blipFill>
          <p:spPr bwMode="auto">
            <a:xfrm>
              <a:off x="185451" y="6560402"/>
              <a:ext cx="251427" cy="20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395536" y="6536377"/>
              <a:ext cx="54053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특허청</a:t>
              </a:r>
              <a:endPara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산돌고딕B" pitchFamily="50" charset="-127"/>
                <a:ea typeface="산돌고딕B" pitchFamily="50" charset="-127"/>
              </a:endParaRPr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>
            <a:off x="7524328" y="6432783"/>
            <a:ext cx="1296144" cy="288032"/>
            <a:chOff x="7236296" y="4941168"/>
            <a:chExt cx="1296144" cy="288032"/>
          </a:xfrm>
        </p:grpSpPr>
        <p:sp>
          <p:nvSpPr>
            <p:cNvPr id="31" name="TextBox 30"/>
            <p:cNvSpPr txBox="1"/>
            <p:nvPr/>
          </p:nvSpPr>
          <p:spPr>
            <a:xfrm>
              <a:off x="7517419" y="4941378"/>
              <a:ext cx="101502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산돌고딕B" pitchFamily="50" charset="-127"/>
                  <a:ea typeface="산돌고딕B" pitchFamily="50" charset="-127"/>
                </a:rPr>
                <a:t>한국발명진흥회</a:t>
              </a:r>
              <a:endParaRPr lang="ko-KR" altLang="en-US" sz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산돌고딕B" pitchFamily="50" charset="-127"/>
                <a:ea typeface="산돌고딕B" pitchFamily="50" charset="-127"/>
              </a:endParaRPr>
            </a:p>
          </p:txBody>
        </p:sp>
        <p:pic>
          <p:nvPicPr>
            <p:cNvPr id="32" name="Picture 3"/>
            <p:cNvPicPr>
              <a:picLocks noChangeAspect="1" noChangeArrowheads="1"/>
            </p:cNvPicPr>
            <p:nvPr userDrawn="1"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7236296" y="4941168"/>
              <a:ext cx="340801" cy="288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812360" y="6381328"/>
            <a:ext cx="1331640" cy="337741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D6C3B97-C791-44DB-8038-E50BFA6592D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5"/>
          <p:cNvSpPr/>
          <p:nvPr/>
        </p:nvSpPr>
        <p:spPr>
          <a:xfrm>
            <a:off x="1" y="236264"/>
            <a:ext cx="9143999" cy="6004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내용 개체 틀 2"/>
          <p:cNvSpPr>
            <a:spLocks noGrp="1"/>
          </p:cNvSpPr>
          <p:nvPr userDrawn="1">
            <p:ph idx="1"/>
          </p:nvPr>
        </p:nvSpPr>
        <p:spPr>
          <a:xfrm>
            <a:off x="457200" y="1340768"/>
            <a:ext cx="8229600" cy="4968552"/>
          </a:xfrm>
        </p:spPr>
        <p:txBody>
          <a:bodyPr/>
          <a:lstStyle>
            <a:lvl1pPr marL="266700" indent="-266700"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Wingdings" pitchFamily="2" charset="2"/>
              <a:buChar char=""/>
              <a:defRPr sz="1700">
                <a:solidFill>
                  <a:schemeClr val="tx1">
                    <a:lumMod val="65000"/>
                    <a:lumOff val="35000"/>
                  </a:schemeClr>
                </a:solidFill>
                <a:latin typeface="산돌고딕B" pitchFamily="18" charset="-127"/>
                <a:ea typeface="산돌고딕B" pitchFamily="18" charset="-127"/>
              </a:defRPr>
            </a:lvl1pPr>
            <a:lvl2pPr marL="622300" indent="-266700"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Char char=""/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2pPr>
            <a:lvl3pPr marL="898525" indent="-177800"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Char char=""/>
              <a:defRPr sz="13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3pPr>
            <a:lvl4pPr marL="1254125" indent="-177800">
              <a:buClr>
                <a:schemeClr val="bg1">
                  <a:lumMod val="50000"/>
                </a:schemeClr>
              </a:buClr>
              <a:buFont typeface="Wingdings" pitchFamily="2" charset="2"/>
              <a:buChar char=""/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4pPr>
            <a:lvl5pPr marL="1619250" indent="-180975">
              <a:defRPr sz="1100">
                <a:solidFill>
                  <a:schemeClr val="tx1">
                    <a:lumMod val="50000"/>
                    <a:lumOff val="50000"/>
                  </a:schemeClr>
                </a:solidFill>
                <a:latin typeface="산돌고딕 L" pitchFamily="18" charset="-127"/>
                <a:ea typeface="산돌고딕 L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-650" y="-27119"/>
            <a:ext cx="9144650" cy="270000"/>
          </a:xfrm>
          <a:prstGeom prst="rect">
            <a:avLst/>
          </a:prstGeom>
          <a:solidFill>
            <a:schemeClr val="tx2"/>
          </a:solidFill>
          <a:ln w="3175">
            <a:noFill/>
            <a:prstDash val="dash"/>
            <a:miter lim="800000"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ko-KR" altLang="en-US" sz="1000" b="1" i="1" dirty="0">
              <a:solidFill>
                <a:schemeClr val="bg1">
                  <a:lumMod val="50000"/>
                </a:schemeClr>
              </a:solidFill>
              <a:latin typeface="Helvetica" pitchFamily="2" charset="0"/>
              <a:cs typeface="Times New Roman" pitchFamily="18" charset="0"/>
            </a:endParaRPr>
          </a:p>
        </p:txBody>
      </p:sp>
      <p:sp>
        <p:nvSpPr>
          <p:cNvPr id="10" name="제목 1"/>
          <p:cNvSpPr>
            <a:spLocks noGrp="1"/>
          </p:cNvSpPr>
          <p:nvPr userDrawn="1">
            <p:ph type="title"/>
          </p:nvPr>
        </p:nvSpPr>
        <p:spPr>
          <a:xfrm>
            <a:off x="179512" y="236264"/>
            <a:ext cx="8061441" cy="600448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나눔명조 ExtraBold" pitchFamily="18" charset="-127"/>
                <a:ea typeface="나눔명조 ExtraBold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cxnSp>
        <p:nvCxnSpPr>
          <p:cNvPr id="3" name="직선 연결선 2"/>
          <p:cNvCxnSpPr/>
          <p:nvPr userDrawn="1"/>
        </p:nvCxnSpPr>
        <p:spPr>
          <a:xfrm>
            <a:off x="0" y="236265"/>
            <a:ext cx="914400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 userDrawn="1"/>
        </p:nvSpPr>
        <p:spPr>
          <a:xfrm>
            <a:off x="179512" y="-8267"/>
            <a:ext cx="2053767" cy="2308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  2013 </a:t>
            </a:r>
            <a:r>
              <a:rPr lang="ko-KR" altLang="en-US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겨울 오프라인 집중교육 안내  </a:t>
            </a:r>
            <a:r>
              <a:rPr lang="en-US" altLang="ko-KR" sz="900" dirty="0" smtClean="0">
                <a:solidFill>
                  <a:schemeClr val="bg1"/>
                </a:solidFill>
                <a:latin typeface="산돌고딕B" charset="-127"/>
                <a:ea typeface="산돌고딕B" charset="-127"/>
                <a:cs typeface="Arial" pitchFamily="34" charset="0"/>
                <a:sym typeface="Wingdings"/>
              </a:rPr>
              <a:t></a:t>
            </a:r>
            <a:endParaRPr lang="ko-KR" altLang="en-US" sz="900" dirty="0">
              <a:solidFill>
                <a:schemeClr val="bg1"/>
              </a:solidFill>
              <a:latin typeface="산돌고딕B" charset="-127"/>
              <a:ea typeface="산돌고딕B" charset="-127"/>
              <a:cs typeface="Arial" pitchFamily="34" charset="0"/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6153976" y="-8267"/>
            <a:ext cx="2882520" cy="2308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 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포스텍 영재기업인교육원 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|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특허청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| </a:t>
            </a:r>
            <a:r>
              <a:rPr kumimoji="0" lang="ko-KR" alt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한국발명진흥회 </a:t>
            </a:r>
            <a:r>
              <a:rPr kumimoji="0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산돌고딕B" pitchFamily="50" charset="-127"/>
                <a:ea typeface="산돌고딕B" pitchFamily="50" charset="-127"/>
                <a:cs typeface="Arial" pitchFamily="34" charset="0"/>
                <a:sym typeface="Wingdings"/>
              </a:rPr>
              <a:t> </a:t>
            </a:r>
            <a:endParaRPr kumimoji="0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산돌고딕B" pitchFamily="50" charset="-127"/>
              <a:ea typeface="산돌고딕B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F4479D-C8C0-42FA-8B22-63FF5D48D488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3668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4E82DC-7D3E-4DC0-A9B2-64868886543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B1B7C4-8EF6-4085-BDB1-5F452E4EC14D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6302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EB8C3D-C17C-4E34-847F-B07CF959217C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5E4FC4-C9C7-4D90-89B4-DCC26470F925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7784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6C4B31-815F-4B0B-BC0F-CBACCBF6D1BF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512E01-C378-4346-937A-00606BD36362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1938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84DA76-CBC9-454A-B33F-BFB5F9339269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7EF2DC-FEEE-4FDE-9EAE-7D9F19DFF3E6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87994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8A16F-AD64-4B92-81E8-3B2DD1FEAA9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3B3393-9D60-4BAC-BFD8-7E2FDDE677C0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50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C42BFC-5910-48E7-97D8-3EA055D064B1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219170-9E3B-469F-BB16-5881D63266B2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6749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958BD3-F952-4BA4-B4E7-B3E3AD6B9649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C9E96C-152C-4C7D-B9E8-0CA49496A433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94804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A363A6-C81A-4D6B-BA9E-6CBBC57AE35D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4FA3B3-01EC-4CA6-9A41-3E504CF09C10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89930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9E4288-3DA3-4478-B35F-491555F0105A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AB24D-21C6-4291-AB80-654DE6F95FDB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4937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6D28B9-61A7-465B-A3C0-D3CB4B70313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E83F71-7FD9-467F-9A85-11CD7B8E9CA6}" type="slidenum">
              <a:rPr kumimoji="1" lang="ko-KR" altLang="en-US" smtClean="0">
                <a:solidFill>
                  <a:prstClr val="black"/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>
              <a:solidFill>
                <a:prstClr val="black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6078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>
            <a:lvl1pPr>
              <a:defRPr sz="440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9" name="내용 개체 틀 2"/>
          <p:cNvSpPr>
            <a:spLocks noGrp="1"/>
          </p:cNvSpPr>
          <p:nvPr>
            <p:ph idx="1"/>
          </p:nvPr>
        </p:nvSpPr>
        <p:spPr>
          <a:xfrm>
            <a:off x="145425" y="1285860"/>
            <a:ext cx="8853150" cy="486889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56F17-3004-4AFD-8423-FFF1081B35C7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2013-12-13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203848" y="52292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964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AAFC2-5D32-413D-B2AC-E78E1F074AC5}" type="datetimeFigureOut">
              <a:rPr lang="ko-KR" altLang="en-US" smtClean="0"/>
              <a:t>2013-12-13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C3B97-C791-44DB-8038-E50BFA6592DD}" type="slidenum">
              <a:rPr lang="ko-KR" altLang="en-US" smtClean="0"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BFBAD0-9091-4190-8166-F9265AD48345}" type="datetime1">
              <a:rPr kumimoji="1" lang="ko-KR" altLang="en-US" smtClean="0">
                <a:solidFill>
                  <a:prstClr val="black">
                    <a:tint val="75000"/>
                  </a:prstClr>
                </a:solidFill>
                <a:latin typeface="굴림" charset="-127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2013-12-13</a:t>
            </a:fld>
            <a:endParaRPr kumimoji="1" lang="ko-KR" altLang="en-US" dirty="0">
              <a:solidFill>
                <a:prstClr val="black">
                  <a:tint val="75000"/>
                </a:prstClr>
              </a:solidFill>
              <a:latin typeface="굴림" charset="-127"/>
              <a:ea typeface="굴림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dirty="0">
              <a:solidFill>
                <a:prstClr val="black">
                  <a:tint val="75000"/>
                </a:prstClr>
              </a:solidFill>
              <a:latin typeface="굴림" charset="-127"/>
              <a:ea typeface="굴림" charset="-127"/>
            </a:endParaRPr>
          </a:p>
        </p:txBody>
      </p:sp>
      <p:pic>
        <p:nvPicPr>
          <p:cNvPr id="10" name="Picture 2" descr="\\aster\영재기업인교육원\교육원_교육&amp;행사\3_온라인\2010_Spring\3_교육운영\4_카페관리\로고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88758" y="6463458"/>
            <a:ext cx="1833698" cy="3789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0899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kobus.co.kr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&#54252;&#54637;&#53552;&#48120;&#45216;.kr/route/route.asp?page_gubun=route" TargetMode="Externa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hyperlink" Target="http://www.&#54252;&#54637;&#53552;&#48120;&#45216;.kr/" TargetMode="External"/><Relationship Id="rId4" Type="http://schemas.openxmlformats.org/officeDocument/2006/relationships/hyperlink" Target="http://www.korail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ohang.airport.co.kr/" TargetMode="Externa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717" y="2780928"/>
            <a:ext cx="9144000" cy="792088"/>
          </a:xfrm>
        </p:spPr>
        <p:txBody>
          <a:bodyPr>
            <a:normAutofit/>
          </a:bodyPr>
          <a:lstStyle/>
          <a:p>
            <a:r>
              <a:rPr lang="en-US" altLang="ko-KR" sz="3200" cap="all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나눔명조 ExtraBold" pitchFamily="18" charset="-127"/>
                <a:ea typeface="나눔명조 ExtraBold" pitchFamily="18" charset="-127"/>
              </a:rPr>
              <a:t>2013</a:t>
            </a:r>
            <a:r>
              <a:rPr lang="ko-KR" altLang="en-US" sz="3200" cap="all" dirty="0" smtClean="0">
                <a:ln w="9000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나눔명조 ExtraBold" pitchFamily="18" charset="-127"/>
                <a:ea typeface="나눔명조 ExtraBold" pitchFamily="18" charset="-127"/>
              </a:rPr>
              <a:t>학년도 겨울 오프라인 집중교육 안내</a:t>
            </a:r>
            <a:endParaRPr lang="ko-KR" altLang="en-US" sz="3200" cap="all" dirty="0">
              <a:ln w="9000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717" y="2498993"/>
            <a:ext cx="9144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Arial" pitchFamily="34" charset="0"/>
              </a:rPr>
              <a:t>POSTECH 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나눔명조 ExtraBold" pitchFamily="18" charset="-127"/>
                <a:ea typeface="나눔명조 ExtraBold" pitchFamily="18" charset="-127"/>
                <a:cs typeface="Arial" pitchFamily="34" charset="0"/>
              </a:rPr>
              <a:t>영재기업인교육원</a:t>
            </a:r>
            <a:endParaRPr kumimoji="0" lang="ko-KR" altLang="en-US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7" y="414908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대학 과정</a:t>
            </a:r>
            <a:endParaRPr lang="ko-KR" altLang="en-US" sz="2400" b="1" dirty="0">
              <a:solidFill>
                <a:srgbClr val="0070C0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7" name="부제목 2"/>
          <p:cNvSpPr>
            <a:spLocks noGrp="1"/>
          </p:cNvSpPr>
          <p:nvPr>
            <p:ph type="subTitle" idx="1"/>
          </p:nvPr>
        </p:nvSpPr>
        <p:spPr>
          <a:xfrm>
            <a:off x="2889529" y="4687326"/>
            <a:ext cx="3338655" cy="571491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일시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:  2014.01.09(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목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) ~ 2014.01.12(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일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)</a:t>
            </a:r>
          </a:p>
          <a:p>
            <a:pPr algn="l">
              <a:defRPr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장소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:  POSCO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+mj-cs"/>
              </a:rPr>
              <a:t>국제관  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  <a:p>
            <a:pPr algn="l">
              <a:defRPr/>
            </a:pP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  <a:p>
            <a:pPr algn="l">
              <a:defRPr/>
            </a:pP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  <a:p>
            <a:pPr algn="l">
              <a:defRPr/>
            </a:pP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  <a:p>
            <a:pPr algn="l">
              <a:defRPr/>
            </a:pP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  <a:p>
            <a:pPr algn="l">
              <a:defRPr/>
            </a:pP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  <a:p>
            <a:pPr algn="l">
              <a:defRPr/>
            </a:pP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집중교육 안내 개요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09890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대상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22" name="직사각형 5"/>
          <p:cNvSpPr>
            <a:spLocks noChangeArrowheads="1"/>
          </p:cNvSpPr>
          <p:nvPr/>
        </p:nvSpPr>
        <p:spPr bwMode="auto">
          <a:xfrm>
            <a:off x="395536" y="1403484"/>
            <a:ext cx="78581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POSTECH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영재기업인교육원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대학과정 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교육생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95536" y="1988840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일정 및 장소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24" name="직사각형 5"/>
          <p:cNvSpPr>
            <a:spLocks noChangeArrowheads="1"/>
          </p:cNvSpPr>
          <p:nvPr/>
        </p:nvSpPr>
        <p:spPr bwMode="auto">
          <a:xfrm>
            <a:off x="395536" y="2293422"/>
            <a:ext cx="785812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563" indent="-182563">
              <a:buFont typeface="Wingdings 2" panose="05020102010507070707" pitchFamily="18" charset="2"/>
              <a:buChar char=""/>
              <a:tabLst>
                <a:tab pos="182563" algn="l"/>
              </a:tabLst>
            </a:pP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일시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2014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09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~ 1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</a:p>
          <a:p>
            <a:pPr marL="182563" indent="-182563">
              <a:buFont typeface="Wingdings 2" panose="05020102010507070707" pitchFamily="18" charset="2"/>
              <a:buChar char=""/>
              <a:tabLst>
                <a:tab pos="182563" algn="l"/>
              </a:tabLst>
            </a:pPr>
            <a:endParaRPr lang="en-US" altLang="ko-KR" sz="1200" b="1" dirty="0" smtClean="0"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2563" indent="-182563">
              <a:buFont typeface="Wingdings 2" panose="05020102010507070707" pitchFamily="18" charset="2"/>
              <a:buChar char=""/>
              <a:tabLst>
                <a:tab pos="182563" algn="l"/>
              </a:tabLst>
            </a:pP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장소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POSTECH</a:t>
            </a:r>
          </a:p>
          <a:p>
            <a:pPr marL="354013" indent="-171450">
              <a:buFont typeface="Wingdings 3" panose="05040102010807070707" pitchFamily="18" charset="2"/>
              <a:buChar char="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진행 장소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  <a:cs typeface="한컴돋움" pitchFamily="18" charset="2"/>
              </a:rPr>
              <a:t>POSTECH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  <a:cs typeface="한컴돋움" pitchFamily="18" charset="2"/>
              </a:rPr>
              <a:t>POSCO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국제관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buFont typeface="Wingdings 3" panose="05040102010807070707" pitchFamily="18" charset="2"/>
              <a:buChar char="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숙박 장소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POSTECH 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기숙사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21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</a:t>
            </a:r>
          </a:p>
          <a:p>
            <a:pPr marL="354013" indent="-171450">
              <a:buFont typeface="Wingdings 3" panose="05040102010807070707" pitchFamily="18" charset="2"/>
              <a:buChar char="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식사 장소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POSTECH 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학생식당</a:t>
            </a:r>
            <a:endParaRPr lang="en-US" altLang="ko-KR" sz="1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buFont typeface="Wingdings 3" panose="05040102010807070707" pitchFamily="18" charset="2"/>
              <a:buChar char=""/>
            </a:pP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2563" indent="-182563">
              <a:buFont typeface="산돌고딕 L" panose="02030504000101010101" pitchFamily="18" charset="-127"/>
              <a:buChar char="※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반드시 참가하는 것이 원칙이며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예외 규정에 대해서는 “이수기준” 참고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5536" y="4114814"/>
            <a:ext cx="2587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신청방법 및 참가비 납부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26" name="직사각형 7"/>
          <p:cNvSpPr>
            <a:spLocks noChangeArrowheads="1"/>
          </p:cNvSpPr>
          <p:nvPr/>
        </p:nvSpPr>
        <p:spPr bwMode="auto">
          <a:xfrm>
            <a:off x="395536" y="4484146"/>
            <a:ext cx="8104956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563" indent="-182563">
              <a:buFont typeface="Wingdings 2" panose="05020102010507070707" pitchFamily="18" charset="2"/>
              <a:buChar char=""/>
              <a:tabLst>
                <a:tab pos="182563" algn="l"/>
              </a:tabLst>
            </a:pP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신청방법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아래 팩스로 참가신청서 및 서약서를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23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까지 제출</a:t>
            </a:r>
          </a:p>
          <a:p>
            <a:pPr marL="354013" indent="-171450">
              <a:buFont typeface="Wingdings 3" panose="05040102010807070707" pitchFamily="18" charset="2"/>
              <a:buChar char="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팩스 번호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054) 279 </a:t>
            </a:r>
            <a:r>
              <a:rPr 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– 5998</a:t>
            </a:r>
          </a:p>
          <a:p>
            <a:pPr marL="354013" indent="-171450">
              <a:buFont typeface="Wingdings 3" panose="05040102010807070707" pitchFamily="18" charset="2"/>
              <a:buChar char=""/>
            </a:pP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2563" indent="-182563">
              <a:buFont typeface="Wingdings 2" panose="05020102010507070707" pitchFamily="18" charset="2"/>
              <a:buChar char=""/>
              <a:tabLst>
                <a:tab pos="182563" algn="l"/>
              </a:tabLst>
            </a:pP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참가비 </a:t>
            </a:r>
            <a:r>
              <a:rPr lang="en-US" altLang="ko-KR" sz="120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20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100,000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숙식비를 포함한 부대비용이며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교육비는 징수하지 않음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20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buFont typeface="Wingdings 3" panose="05040102010807070707" pitchFamily="18" charset="2"/>
              <a:buChar char="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납부기한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23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lang="en-US" altLang="ko-KR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까지 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기한 내 미납할 경우 참가 불가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endParaRPr lang="ko-KR" altLang="en-US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buFont typeface="Wingdings 3" panose="05040102010807070707" pitchFamily="18" charset="2"/>
              <a:buChar char="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계좌번호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619-037-04-006969   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국민은행 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예금주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포항공과대학교</a:t>
            </a:r>
            <a:r>
              <a:rPr lang="en-US" altLang="ko-KR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354013" indent="-171450">
              <a:buFont typeface="Wingdings 3" panose="05040102010807070707" pitchFamily="18" charset="2"/>
              <a:buChar char=""/>
            </a:pP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82563" indent="-182563">
              <a:buFont typeface="산돌고딕 L" panose="02030504000101010101" pitchFamily="18" charset="-127"/>
              <a:buChar char="※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입금 시 입금자명에 반드시 </a:t>
            </a:r>
            <a:r>
              <a:rPr lang="ko-KR" altLang="en-US" sz="1400" b="1" dirty="0"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♣학생이름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기재해주시기 바랍니다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</a:p>
          <a:p>
            <a:pPr marL="182563" indent="-182563">
              <a:buFont typeface="산돌고딕 L" panose="02030504000101010101" pitchFamily="18" charset="-127"/>
              <a:buChar char="※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경제 사정으로 참가비 지급이 곤란한 교육생의 경우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참가비 면제 정책을 실시하고 있습니다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참가비 면제와 관련한 자세한 내용은 첨부파일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확인해주시기 바랍니다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(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기존에 참가비를 면제 받은 학생은 다시 제출할 필요 없음</a:t>
            </a: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  <a:p>
            <a:pPr marL="182563" indent="-182563">
              <a:buFont typeface="산돌고딕 L" panose="02030504000101010101" pitchFamily="18" charset="-127"/>
              <a:buChar char="※"/>
            </a:pP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납부한 참가비는 환불 불가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42736" y="344560"/>
            <a:ext cx="4865768" cy="377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lnSpc>
                <a:spcPct val="150000"/>
              </a:lnSpc>
              <a:buFont typeface="산돌고딕 L" panose="02030504000101010101" pitchFamily="18" charset="-127"/>
              <a:buChar char="※"/>
            </a:pPr>
            <a:r>
              <a:rPr lang="ko-KR" altLang="en-US" sz="1400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문의 </a:t>
            </a:r>
            <a:r>
              <a:rPr lang="en-US" altLang="ko-KR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: </a:t>
            </a:r>
            <a:r>
              <a:rPr lang="en-US" altLang="ko-KR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한컴돋움" pitchFamily="18" charset="2"/>
              </a:rPr>
              <a:t>POSTECH </a:t>
            </a:r>
            <a:r>
              <a:rPr lang="ko-KR" altLang="en-US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영재기업인교육원 ☎ </a:t>
            </a:r>
            <a:r>
              <a:rPr lang="en-US" altLang="ko-KR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054) 279 - 8253</a:t>
            </a:r>
            <a:endParaRPr lang="ko-KR" altLang="en-US" sz="1400" dirty="0">
              <a:solidFill>
                <a:srgbClr val="0070C0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0733889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집중교육 안내 개요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09935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교육 목적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22" name="직사각형 5"/>
          <p:cNvSpPr>
            <a:spLocks noChangeArrowheads="1"/>
          </p:cNvSpPr>
          <p:nvPr/>
        </p:nvSpPr>
        <p:spPr bwMode="auto">
          <a:xfrm>
            <a:off x="395536" y="1414517"/>
            <a:ext cx="7858125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 사회에서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기술이 가져다 줄 혜택과 의미 생각하기 </a:t>
            </a:r>
            <a:endParaRPr lang="ko-KR" altLang="en-US" sz="120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기술기반 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사업화를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위해  필요한 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기술에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대한  이해력  높이기</a:t>
            </a:r>
            <a:endParaRPr lang="en-US" altLang="ko-KR" sz="1200" dirty="0" smtClean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en-US" altLang="ko-KR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기업가의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도전과  불굴의  의지  간접체험을  통해 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의미 되새기기 </a:t>
            </a: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endParaRPr lang="en-US" altLang="ko-KR" sz="12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endParaRPr lang="ko-KR" altLang="en-US" sz="120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42736" y="344560"/>
            <a:ext cx="4865768" cy="377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lnSpc>
                <a:spcPct val="150000"/>
              </a:lnSpc>
              <a:buFont typeface="산돌고딕 L" panose="02030504000101010101" pitchFamily="18" charset="-127"/>
              <a:buChar char="※"/>
            </a:pPr>
            <a:r>
              <a:rPr lang="ko-KR" altLang="en-US" sz="1400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문의 </a:t>
            </a:r>
            <a:r>
              <a:rPr lang="en-US" altLang="ko-KR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: </a:t>
            </a:r>
            <a:r>
              <a:rPr lang="en-US" altLang="ko-KR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  <a:cs typeface="한컴돋움" pitchFamily="18" charset="2"/>
              </a:rPr>
              <a:t>POSTECH </a:t>
            </a:r>
            <a:r>
              <a:rPr lang="ko-KR" altLang="en-US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영재기업인교육원 ☎ </a:t>
            </a:r>
            <a:r>
              <a:rPr lang="en-US" altLang="ko-KR" sz="14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054) 279 - 8253</a:t>
            </a:r>
            <a:endParaRPr lang="ko-KR" altLang="en-US" sz="1400" dirty="0">
              <a:solidFill>
                <a:srgbClr val="0070C0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10" name="직사각형 5"/>
          <p:cNvSpPr>
            <a:spLocks noChangeArrowheads="1"/>
          </p:cNvSpPr>
          <p:nvPr/>
        </p:nvSpPr>
        <p:spPr bwMode="auto">
          <a:xfrm>
            <a:off x="395536" y="2938012"/>
            <a:ext cx="785812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기술과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 그리고 특허에 대한 학습 및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토론</a:t>
            </a:r>
            <a:endParaRPr lang="ko-KR" altLang="en-US" sz="1200" dirty="0" smtClean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lnSpc>
                <a:spcPct val="150000"/>
              </a:lnSpc>
              <a:buFont typeface="Wingdings 3" panose="05040102010807070707" pitchFamily="18" charset="2"/>
              <a:buChar char=""/>
              <a:tabLst>
                <a:tab pos="263525" algn="l"/>
              </a:tabLs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유망 제품 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조사</a:t>
            </a:r>
          </a:p>
          <a:p>
            <a:pPr marL="354013" indent="-171450">
              <a:lnSpc>
                <a:spcPct val="150000"/>
              </a:lnSpc>
              <a:buFont typeface="Wingdings 3" panose="05040102010807070707" pitchFamily="18" charset="2"/>
              <a:buChar char=""/>
              <a:tabLst>
                <a:tab pos="263525" algn="l"/>
              </a:tabLst>
            </a:pP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 특허 </a:t>
            </a: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조사</a:t>
            </a:r>
            <a:endParaRPr lang="en-US" altLang="ko-KR" sz="1200" dirty="0" smtClean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lnSpc>
                <a:spcPct val="150000"/>
              </a:lnSpc>
              <a:buFont typeface="Wingdings 3" panose="05040102010807070707" pitchFamily="18" charset="2"/>
              <a:buChar char=""/>
              <a:tabLst>
                <a:tab pos="263525" algn="l"/>
              </a:tabLst>
            </a:pP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기술과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가치에 </a:t>
            </a: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대해  토론</a:t>
            </a: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</a:p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기업가  정신 </a:t>
            </a:r>
            <a:r>
              <a:rPr lang="en-US" altLang="ko-KR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 역량  학습 </a:t>
            </a:r>
            <a:r>
              <a:rPr lang="en-US" altLang="ko-KR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대학  생활  계획 </a:t>
            </a:r>
            <a:endParaRPr lang="ko-KR" altLang="en-US" sz="120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54013" indent="-171450">
              <a:lnSpc>
                <a:spcPct val="150000"/>
              </a:lnSpc>
              <a:buFont typeface="Wingdings 3" panose="05040102010807070707" pitchFamily="18" charset="2"/>
              <a:buChar char=""/>
              <a:tabLst>
                <a:tab pos="263525" algn="l"/>
              </a:tabLst>
            </a:pPr>
            <a:r>
              <a:rPr lang="ko-KR" altLang="en-US" sz="12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기업가  정신  및  역량  기르기  </a:t>
            </a:r>
            <a:r>
              <a:rPr lang="ko-KR" altLang="en-US" sz="12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특강 </a:t>
            </a:r>
          </a:p>
          <a:p>
            <a:pPr marL="354013" indent="-171450">
              <a:lnSpc>
                <a:spcPct val="150000"/>
              </a:lnSpc>
              <a:buFont typeface="Wingdings 3" panose="05040102010807070707" pitchFamily="18" charset="2"/>
              <a:buChar char=""/>
              <a:tabLst>
                <a:tab pos="263525" algn="l"/>
              </a:tabLst>
            </a:pP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대학  생활  계획서  작성</a:t>
            </a:r>
            <a:endParaRPr lang="en-US" altLang="ko-KR" sz="120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2640688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주요 활동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5290175"/>
            <a:ext cx="843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준비물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14" name="직사각형 5"/>
          <p:cNvSpPr>
            <a:spLocks noChangeArrowheads="1"/>
          </p:cNvSpPr>
          <p:nvPr/>
        </p:nvSpPr>
        <p:spPr bwMode="auto">
          <a:xfrm>
            <a:off x="395536" y="5589240"/>
            <a:ext cx="78581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세면도구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비누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칫솔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수건 등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기타 개인용품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최종 발표를 위한 단정한 복장 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벌</a:t>
            </a:r>
          </a:p>
          <a:p>
            <a:pPr marL="263525" indent="-263525">
              <a:lnSpc>
                <a:spcPct val="150000"/>
              </a:lnSpc>
              <a:buFont typeface="Wingdings 2" panose="05020102010507070707" pitchFamily="18" charset="2"/>
              <a:buChar char=""/>
              <a:tabLst>
                <a:tab pos="263525" algn="l"/>
              </a:tabLst>
            </a:pPr>
            <a:r>
              <a:rPr lang="ko-KR" altLang="en-US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필기도구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노트북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노트북이 있는 학생</a:t>
            </a:r>
            <a:r>
              <a:rPr lang="en-US" altLang="ko-KR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필수 아님</a:t>
            </a:r>
            <a:r>
              <a:rPr lang="en-US" altLang="ko-KR" sz="1200" dirty="0" smtClean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en-US" altLang="ko-KR" sz="120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2640687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u="sng" dirty="0" smtClean="0"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주요 활동</a:t>
            </a:r>
            <a:endParaRPr lang="ko-KR" altLang="en-US" u="sng" dirty="0"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8938194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세부일정 </a:t>
            </a:r>
            <a:r>
              <a:rPr lang="en-US" altLang="ko-KR" dirty="0" smtClean="0"/>
              <a:t>&gt; </a:t>
            </a:r>
            <a:r>
              <a:rPr lang="ko-KR" altLang="en-US" dirty="0" smtClean="0"/>
              <a:t>대학과</a:t>
            </a:r>
            <a:r>
              <a:rPr lang="ko-KR" altLang="en-US" dirty="0"/>
              <a:t>정</a:t>
            </a:r>
            <a:r>
              <a:rPr lang="ko-KR" altLang="en-US" dirty="0" smtClean="0"/>
              <a:t> 시간표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646320" y="272261"/>
            <a:ext cx="43181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>
              <a:buFont typeface="산돌고딕 L" panose="02030504000101010101" pitchFamily="18" charset="-127"/>
              <a:buChar char="※"/>
            </a:pPr>
            <a:r>
              <a:rPr lang="ko-KR" altLang="en-US" sz="1300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일정은 </a:t>
            </a:r>
            <a:r>
              <a:rPr lang="ko-KR" altLang="en-US" sz="13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변동이 있을 수 </a:t>
            </a:r>
            <a:r>
              <a:rPr lang="ko-KR" altLang="en-US" sz="1300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있습니다</a:t>
            </a:r>
            <a:endParaRPr lang="en-US" altLang="ko-KR" sz="1300" dirty="0">
              <a:solidFill>
                <a:srgbClr val="0070C0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  <a:p>
            <a:pPr marL="182563" indent="-182563">
              <a:buFont typeface="산돌고딕 L" panose="02030504000101010101" pitchFamily="18" charset="-127"/>
              <a:buChar char="※"/>
            </a:pPr>
            <a:r>
              <a:rPr lang="ko-KR" altLang="en-US" sz="1300" dirty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첫날 점심식사는 제공되지 않으니 식사 후 </a:t>
            </a:r>
            <a:r>
              <a:rPr lang="ko-KR" altLang="en-US" sz="1300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참석바랍니다</a:t>
            </a:r>
            <a:r>
              <a:rPr lang="en-US" altLang="ko-KR" sz="1300" dirty="0" smtClean="0">
                <a:solidFill>
                  <a:srgbClr val="0070C0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 </a:t>
            </a:r>
            <a:endParaRPr lang="ko-KR" altLang="en-US" sz="1300" dirty="0">
              <a:solidFill>
                <a:srgbClr val="0070C0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529860"/>
              </p:ext>
            </p:extLst>
          </p:nvPr>
        </p:nvGraphicFramePr>
        <p:xfrm>
          <a:off x="467544" y="1195909"/>
          <a:ext cx="8136904" cy="47525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1872208"/>
                <a:gridCol w="1872208"/>
                <a:gridCol w="1872208"/>
                <a:gridCol w="1872208"/>
              </a:tblGrid>
              <a:tr h="380509"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일차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(9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목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2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일차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(10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금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3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일차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(11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토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일차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(12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,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631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오전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미래유망 제품 2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토론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9:00~12:30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미래기술 특허 </a:t>
                      </a: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1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활동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9:00~12:30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대학생활 계획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algn="ctr"/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토의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9:00~12:30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36165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점심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등록</a:t>
                      </a:r>
                      <a:r>
                        <a:rPr lang="en-US" altLang="ko-KR" sz="120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(13:30~14:00)</a:t>
                      </a:r>
                      <a:endParaRPr lang="ko-KR" altLang="en-US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점심</a:t>
                      </a:r>
                      <a:endParaRPr lang="en-US" altLang="ko-KR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(12:30~14:00)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점심</a:t>
                      </a:r>
                      <a:endParaRPr lang="en-US" altLang="ko-KR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(12:30~14:00)</a:t>
                      </a:r>
                      <a:endParaRPr lang="ko-KR" altLang="en-US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점심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&amp; </a:t>
                      </a: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해산</a:t>
                      </a:r>
                      <a:endParaRPr lang="en-US" altLang="ko-KR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  <a:p>
                      <a:pPr algn="ctr"/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(12:30~14:00)</a:t>
                      </a:r>
                      <a:endParaRPr lang="ko-KR" altLang="en-US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1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OT</a:t>
                      </a:r>
                      <a:r>
                        <a:rPr lang="en-US" altLang="ko-KR" sz="1200" b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(14:00~14:30)</a:t>
                      </a:r>
                      <a:endParaRPr lang="ko-KR" altLang="en-US" sz="12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</a:tr>
              <a:tr h="9970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오후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기술과 미래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토의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14:30~18:30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기술과 가치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토론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14:00~18:30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미래기술 특허 </a:t>
                      </a: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2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활동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14:00~18:30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5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저녁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저녁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(18:30~20:00)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저녁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(18:30~20:00)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저녁</a:t>
                      </a:r>
                      <a:r>
                        <a:rPr lang="en-US" altLang="ko-KR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(18:30~20:00)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1631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산돌고딕 L" pitchFamily="18" charset="-127"/>
                          <a:ea typeface="산돌고딕 L" pitchFamily="18" charset="-127"/>
                        </a:rPr>
                        <a:t>야간</a:t>
                      </a:r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미래유망 제품</a:t>
                      </a: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 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토론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20:00~22:00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기업가 정신 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토의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20:00~22:00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기업가 특강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강의</a:t>
                      </a:r>
                      <a:endParaRPr lang="en-US" altLang="ko-KR" sz="1200" b="0" dirty="0" smtClean="0">
                        <a:solidFill>
                          <a:schemeClr val="tx2"/>
                        </a:solidFill>
                        <a:latin typeface="산돌고딕B" pitchFamily="50" charset="-127"/>
                        <a:ea typeface="산돌고딕B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2"/>
                          </a:solidFill>
                          <a:latin typeface="산돌고딕B" pitchFamily="50" charset="-127"/>
                          <a:ea typeface="산돌고딕B" pitchFamily="50" charset="-127"/>
                        </a:rPr>
                        <a:t>20:00~22:00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DnDiag">
                      <a:fgClr>
                        <a:schemeClr val="accent1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산돌고딕 L" pitchFamily="18" charset="-127"/>
                        <a:ea typeface="산돌고딕 L" pitchFamily="18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4854658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찾아오는 길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395536" y="971436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◎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POSTECH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오시는 길</a:t>
            </a:r>
            <a:endParaRPr lang="ko-KR" altLang="en-US" dirty="0"/>
          </a:p>
        </p:txBody>
      </p:sp>
      <p:pic>
        <p:nvPicPr>
          <p:cNvPr id="6" name="_x103015800" descr="EMB0000136c26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5959" y="1412776"/>
            <a:ext cx="5372345" cy="309634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979712" y="4581128"/>
            <a:ext cx="64807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서울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대전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마산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광주방면에서 고속버스 이용 → 포항도착</a:t>
            </a:r>
            <a:endParaRPr lang="en-US" altLang="ko-KR" sz="1200" dirty="0" smtClean="0"/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포항 고속버스터미널 이용 및 예약문의 </a:t>
            </a:r>
            <a:r>
              <a:rPr lang="en-US" altLang="ko-KR" sz="1200" dirty="0" smtClean="0"/>
              <a:t>: </a:t>
            </a:r>
          </a:p>
          <a:p>
            <a:pPr lvl="1"/>
            <a:r>
              <a:rPr lang="en-US" altLang="ko-KR" sz="1200" dirty="0" smtClean="0"/>
              <a:t>Tel. 054-272-1001 (</a:t>
            </a:r>
            <a:r>
              <a:rPr lang="ko-KR" altLang="en-US" sz="1200" dirty="0" smtClean="0"/>
              <a:t>천일고속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　　</a:t>
            </a:r>
            <a:endParaRPr lang="en-US" altLang="ko-KR" sz="1200" dirty="0" smtClean="0"/>
          </a:p>
          <a:p>
            <a:pPr lvl="1"/>
            <a:r>
              <a:rPr lang="en-US" altLang="ko-KR" sz="1200" dirty="0" smtClean="0"/>
              <a:t>054-272-3194 (</a:t>
            </a:r>
            <a:r>
              <a:rPr lang="ko-KR" altLang="en-US" sz="1200" dirty="0" smtClean="0"/>
              <a:t>한일고속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　　</a:t>
            </a:r>
            <a:endParaRPr lang="en-US" altLang="ko-KR" sz="1200" dirty="0" smtClean="0"/>
          </a:p>
          <a:p>
            <a:pPr lvl="1"/>
            <a:r>
              <a:rPr lang="en-US" altLang="ko-KR" sz="1200" dirty="0" smtClean="0"/>
              <a:t>054-272-3883 (</a:t>
            </a:r>
            <a:r>
              <a:rPr lang="ko-KR" altLang="en-US" sz="1200" dirty="0" err="1" smtClean="0"/>
              <a:t>한진고속</a:t>
            </a:r>
            <a:r>
              <a:rPr lang="en-US" altLang="ko-KR" sz="1200" dirty="0" smtClean="0"/>
              <a:t>) </a:t>
            </a:r>
          </a:p>
          <a:p>
            <a:pPr lvl="1"/>
            <a:endParaRPr lang="en-US" altLang="ko-KR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버스 운행 시간표 </a:t>
            </a:r>
            <a:r>
              <a:rPr lang="en-US" altLang="ko-KR" sz="1200" u="sng" dirty="0" smtClean="0">
                <a:hlinkClick r:id="rId4"/>
              </a:rPr>
              <a:t>http://www.kobus.co.kr</a:t>
            </a:r>
            <a:endParaRPr lang="en-US" altLang="ko-KR" sz="1200" u="sng" dirty="0" smtClean="0"/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고속버스 터미널에서 포항공대까지 교통편 </a:t>
            </a:r>
          </a:p>
          <a:p>
            <a:r>
              <a:rPr lang="en-US" altLang="ko-KR" sz="1200" dirty="0" smtClean="0"/>
              <a:t>  - </a:t>
            </a:r>
            <a:r>
              <a:rPr lang="ko-KR" altLang="en-US" sz="1200" dirty="0" smtClean="0"/>
              <a:t>택시 이용 시</a:t>
            </a:r>
            <a:r>
              <a:rPr lang="en-US" altLang="ko-KR" sz="1200" dirty="0" smtClean="0"/>
              <a:t>(20</a:t>
            </a:r>
            <a:r>
              <a:rPr lang="ko-KR" altLang="en-US" sz="1200" dirty="0" smtClean="0"/>
              <a:t>분소요</a:t>
            </a:r>
            <a:r>
              <a:rPr lang="en-US" altLang="ko-KR" sz="1200" dirty="0" smtClean="0"/>
              <a:t>) </a:t>
            </a:r>
            <a:endParaRPr lang="ko-KR" alt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3855370371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찾아오는 길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539552" y="836712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◎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POSTECH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오시는 길</a:t>
            </a:r>
            <a:endParaRPr lang="ko-KR" altLang="en-US" dirty="0"/>
          </a:p>
        </p:txBody>
      </p:sp>
      <p:pic>
        <p:nvPicPr>
          <p:cNvPr id="9" name="_x103015880" descr="EMB0000136c26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7" y="1268760"/>
            <a:ext cx="5477666" cy="3096344"/>
          </a:xfrm>
          <a:prstGeom prst="rect">
            <a:avLst/>
          </a:prstGeom>
          <a:noFill/>
        </p:spPr>
      </p:pic>
      <p:pic>
        <p:nvPicPr>
          <p:cNvPr id="10" name="_x103015800" descr="EMB0000136c269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509120"/>
            <a:ext cx="479425" cy="12223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907704" y="4725144"/>
            <a:ext cx="66967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대구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전북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강원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부산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울산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경남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전남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경기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충청지역에서 시외버스 이용 → 포항도착</a:t>
            </a:r>
            <a:endParaRPr lang="en-US" altLang="ko-KR" sz="1200" dirty="0" smtClean="0"/>
          </a:p>
          <a:p>
            <a:r>
              <a:rPr lang="ko-KR" altLang="en-US" sz="1200" dirty="0" smtClean="0"/>
              <a:t> </a:t>
            </a:r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포항시외버스 시간표 </a:t>
            </a:r>
            <a:r>
              <a:rPr lang="en-US" altLang="ko-KR" sz="1200" u="sng" dirty="0" smtClean="0">
                <a:hlinkClick r:id="rId5"/>
              </a:rPr>
              <a:t>http://</a:t>
            </a:r>
            <a:r>
              <a:rPr lang="ko-KR" altLang="en-US" sz="1200" u="sng" dirty="0" err="1" smtClean="0">
                <a:hlinkClick r:id="rId5"/>
              </a:rPr>
              <a:t>포항터미날</a:t>
            </a:r>
            <a:r>
              <a:rPr lang="en-US" altLang="ko-KR" sz="1200" u="sng" dirty="0" smtClean="0">
                <a:hlinkClick r:id="rId5"/>
              </a:rPr>
              <a:t>.</a:t>
            </a:r>
            <a:r>
              <a:rPr lang="en-US" altLang="ko-KR" sz="1200" u="sng" dirty="0" err="1" smtClean="0">
                <a:hlinkClick r:id="rId5"/>
              </a:rPr>
              <a:t>kr</a:t>
            </a:r>
            <a:r>
              <a:rPr lang="en-US" altLang="ko-KR" sz="1200" u="sng" dirty="0" smtClean="0">
                <a:hlinkClick r:id="rId5"/>
              </a:rPr>
              <a:t>/route/</a:t>
            </a:r>
            <a:r>
              <a:rPr lang="en-US" altLang="ko-KR" sz="1200" u="sng" dirty="0" err="1" smtClean="0">
                <a:hlinkClick r:id="rId5"/>
              </a:rPr>
              <a:t>route.asp?page_gubun</a:t>
            </a:r>
            <a:r>
              <a:rPr lang="en-US" altLang="ko-KR" sz="1200" u="sng" dirty="0" smtClean="0">
                <a:hlinkClick r:id="rId5"/>
              </a:rPr>
              <a:t>=route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시외버스 이용 및 예약문의 </a:t>
            </a:r>
            <a:r>
              <a:rPr lang="en-US" altLang="ko-KR" sz="1200" dirty="0" smtClean="0"/>
              <a:t>: Tel. 054-274-2311~15 (</a:t>
            </a:r>
            <a:r>
              <a:rPr lang="ko-KR" altLang="en-US" sz="1200" dirty="0" smtClean="0"/>
              <a:t>포항시외버스터미널</a:t>
            </a:r>
            <a:r>
              <a:rPr lang="en-US" altLang="ko-KR" sz="1200" dirty="0" smtClean="0"/>
              <a:t>) </a:t>
            </a:r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시외버스 터미널에서 포항공대까지 교통편 </a:t>
            </a:r>
          </a:p>
          <a:p>
            <a:r>
              <a:rPr lang="en-US" altLang="ko-KR" sz="1200" dirty="0" smtClean="0"/>
              <a:t>-</a:t>
            </a:r>
            <a:r>
              <a:rPr lang="ko-KR" altLang="en-US" sz="1200" dirty="0" smtClean="0"/>
              <a:t>버스 이용 시</a:t>
            </a:r>
            <a:r>
              <a:rPr lang="en-US" altLang="ko-KR" sz="1200" dirty="0" smtClean="0"/>
              <a:t>(15</a:t>
            </a:r>
            <a:r>
              <a:rPr lang="ko-KR" altLang="en-US" sz="1200" dirty="0" smtClean="0"/>
              <a:t>분소요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포항시외버스터미널에서 </a:t>
            </a:r>
            <a:r>
              <a:rPr lang="en-US" altLang="ko-KR" sz="1200" dirty="0" smtClean="0"/>
              <a:t>105</a:t>
            </a:r>
            <a:r>
              <a:rPr lang="ko-KR" altLang="en-US" sz="1200" dirty="0" smtClean="0"/>
              <a:t>번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일반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버스 승차 → </a:t>
            </a:r>
            <a:r>
              <a:rPr lang="en-US" altLang="ko-KR" sz="1200" dirty="0" smtClean="0"/>
              <a:t>POSTECH </a:t>
            </a:r>
            <a:r>
              <a:rPr lang="ko-KR" altLang="en-US" sz="1200" dirty="0" smtClean="0"/>
              <a:t>동문하차 </a:t>
            </a:r>
          </a:p>
          <a:p>
            <a:r>
              <a:rPr lang="en-US" altLang="ko-KR" sz="1200" dirty="0" smtClean="0"/>
              <a:t>-</a:t>
            </a:r>
            <a:r>
              <a:rPr lang="ko-KR" altLang="en-US" sz="1200" dirty="0" smtClean="0"/>
              <a:t>택시 이용 시</a:t>
            </a:r>
            <a:r>
              <a:rPr lang="en-US" altLang="ko-KR" sz="1200" dirty="0" smtClean="0"/>
              <a:t>(10</a:t>
            </a:r>
            <a:r>
              <a:rPr lang="ko-KR" altLang="en-US" sz="1200" dirty="0" smtClean="0"/>
              <a:t>분소요</a:t>
            </a:r>
            <a:r>
              <a:rPr lang="en-US" altLang="ko-KR" sz="1200" dirty="0" smtClean="0"/>
              <a:t>) </a:t>
            </a:r>
            <a:endParaRPr lang="ko-KR" altLang="en-US" sz="1200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5692174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찾아오는 길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539552" y="836712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◎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POSTECH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오시는 길</a:t>
            </a:r>
            <a:endParaRPr lang="ko-KR" altLang="en-US" dirty="0"/>
          </a:p>
        </p:txBody>
      </p:sp>
      <p:pic>
        <p:nvPicPr>
          <p:cNvPr id="12" name="_x103015800" descr="EMB0000136c26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268760"/>
            <a:ext cx="5532438" cy="318293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475656" y="4581128"/>
            <a:ext cx="66247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자세한 운행시간표 </a:t>
            </a:r>
            <a:r>
              <a:rPr lang="en-US" altLang="ko-KR" sz="1200" u="sng" dirty="0" smtClean="0">
                <a:hlinkClick r:id="rId4"/>
              </a:rPr>
              <a:t>http://www.korail.com/</a:t>
            </a:r>
            <a:r>
              <a:rPr lang="ko-KR" altLang="en-US" sz="1200" dirty="0" smtClean="0"/>
              <a:t> 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• KTX </a:t>
            </a:r>
            <a:r>
              <a:rPr lang="ko-KR" altLang="en-US" sz="1200" dirty="0" smtClean="0"/>
              <a:t>이용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신경주역 도착하는 </a:t>
            </a:r>
            <a:r>
              <a:rPr lang="en-US" altLang="ko-KR" sz="1200" dirty="0" smtClean="0"/>
              <a:t>KTX</a:t>
            </a:r>
            <a:r>
              <a:rPr lang="ko-KR" altLang="en-US" sz="1200" dirty="0" smtClean="0"/>
              <a:t>이용 </a:t>
            </a:r>
            <a:r>
              <a:rPr lang="en-US" altLang="ko-KR" sz="1200" dirty="0" smtClean="0"/>
              <a:t>-&gt; </a:t>
            </a:r>
            <a:r>
              <a:rPr lang="ko-KR" altLang="en-US" sz="1200" dirty="0" smtClean="0"/>
              <a:t>신경주역에서 다시 포항으로 이동</a:t>
            </a:r>
            <a:r>
              <a:rPr lang="en-US" altLang="ko-KR" sz="1200" dirty="0" smtClean="0"/>
              <a:t>)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신경주역 이용 리무진 버스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포항터미널에서 </a:t>
            </a:r>
            <a:r>
              <a:rPr lang="en-US" altLang="ko-KR" sz="1200" dirty="0" smtClean="0"/>
              <a:t>KTX</a:t>
            </a:r>
            <a:r>
              <a:rPr lang="ko-KR" altLang="en-US" sz="1200" dirty="0" smtClean="0"/>
              <a:t>신경주역까지 </a:t>
            </a:r>
            <a:r>
              <a:rPr lang="en-US" altLang="ko-KR" sz="1200" dirty="0" smtClean="0"/>
              <a:t>30~40</a:t>
            </a:r>
            <a:r>
              <a:rPr lang="ko-KR" altLang="en-US" sz="1200" dirty="0" smtClean="0"/>
              <a:t>분 시간 소요 </a:t>
            </a:r>
            <a:endParaRPr lang="en-US" altLang="ko-KR" sz="1200" dirty="0" smtClean="0"/>
          </a:p>
          <a:p>
            <a:r>
              <a:rPr lang="en-US" altLang="ko-KR" sz="1200" dirty="0" smtClean="0"/>
              <a:t>  </a:t>
            </a:r>
            <a:r>
              <a:rPr lang="ko-KR" altLang="en-US" sz="1200" dirty="0" smtClean="0"/>
              <a:t>포항</a:t>
            </a:r>
            <a:r>
              <a:rPr lang="en-US" altLang="ko-KR" sz="1200" dirty="0" smtClean="0"/>
              <a:t>-</a:t>
            </a:r>
            <a:r>
              <a:rPr lang="ko-KR" altLang="en-US" sz="1200" dirty="0" smtClean="0"/>
              <a:t>신경주역간 </a:t>
            </a:r>
            <a:r>
              <a:rPr lang="en-US" altLang="ko-KR" sz="1200" dirty="0" smtClean="0"/>
              <a:t>KTX</a:t>
            </a:r>
            <a:r>
              <a:rPr lang="ko-KR" altLang="en-US" sz="1200" dirty="0" smtClean="0"/>
              <a:t>리무진버스 시간표</a:t>
            </a:r>
            <a:r>
              <a:rPr lang="ko-KR" altLang="en-US" sz="1200" dirty="0" smtClean="0">
                <a:hlinkClick r:id="rId5"/>
              </a:rPr>
              <a:t> </a:t>
            </a:r>
            <a:r>
              <a:rPr lang="en-US" altLang="ko-KR" sz="1200" u="sng" dirty="0" smtClean="0">
                <a:hlinkClick r:id="rId5"/>
              </a:rPr>
              <a:t>http://www.</a:t>
            </a:r>
            <a:r>
              <a:rPr lang="ko-KR" altLang="en-US" sz="1200" u="sng" dirty="0" err="1" smtClean="0">
                <a:hlinkClick r:id="rId5"/>
              </a:rPr>
              <a:t>포항터미날</a:t>
            </a:r>
            <a:r>
              <a:rPr lang="en-US" altLang="ko-KR" sz="1200" u="sng" dirty="0" smtClean="0">
                <a:hlinkClick r:id="rId5"/>
              </a:rPr>
              <a:t>.</a:t>
            </a:r>
            <a:r>
              <a:rPr lang="en-US" altLang="ko-KR" sz="1200" u="sng" dirty="0" err="1" smtClean="0">
                <a:hlinkClick r:id="rId5"/>
              </a:rPr>
              <a:t>kr</a:t>
            </a:r>
            <a:r>
              <a:rPr lang="en-US" altLang="ko-KR" sz="1200" u="sng" dirty="0" smtClean="0">
                <a:hlinkClick r:id="rId5"/>
              </a:rPr>
              <a:t>/</a:t>
            </a:r>
            <a:r>
              <a:rPr lang="ko-KR" altLang="en-US" sz="1200" dirty="0" smtClean="0"/>
              <a:t> </a:t>
            </a:r>
          </a:p>
          <a:p>
            <a:r>
              <a:rPr lang="en-US" altLang="ko-KR" sz="1200" dirty="0" smtClean="0"/>
              <a:t> </a:t>
            </a:r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포항공대까지 교통편 </a:t>
            </a:r>
          </a:p>
          <a:p>
            <a:r>
              <a:rPr lang="en-US" altLang="ko-KR" sz="1200" dirty="0" smtClean="0"/>
              <a:t>-</a:t>
            </a:r>
            <a:r>
              <a:rPr lang="ko-KR" altLang="en-US" sz="1200" dirty="0" smtClean="0"/>
              <a:t> 포항시외버스터미널에서 </a:t>
            </a:r>
            <a:r>
              <a:rPr lang="en-US" altLang="ko-KR" sz="1200" dirty="0" smtClean="0"/>
              <a:t>105</a:t>
            </a:r>
            <a:r>
              <a:rPr lang="ko-KR" altLang="en-US" sz="1200" dirty="0" smtClean="0"/>
              <a:t>번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일반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버스 승차 → </a:t>
            </a:r>
            <a:r>
              <a:rPr lang="en-US" altLang="ko-KR" sz="1200" dirty="0" smtClean="0"/>
              <a:t>POSTECH </a:t>
            </a:r>
            <a:r>
              <a:rPr lang="ko-KR" altLang="en-US" sz="1200" dirty="0" smtClean="0"/>
              <a:t>동문하차 </a:t>
            </a:r>
          </a:p>
          <a:p>
            <a:endParaRPr lang="ko-KR" altLang="en-US" dirty="0"/>
          </a:p>
        </p:txBody>
      </p:sp>
      <p:pic>
        <p:nvPicPr>
          <p:cNvPr id="14" name="_x103011704" descr="EMB0000136c269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4365104"/>
            <a:ext cx="236538" cy="1222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5772017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찾아오는 길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539552" y="836712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◎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POSTECH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오시는 길</a:t>
            </a:r>
            <a:endParaRPr lang="ko-KR" altLang="en-US" dirty="0"/>
          </a:p>
        </p:txBody>
      </p:sp>
      <p:pic>
        <p:nvPicPr>
          <p:cNvPr id="4" name="_x103011704" descr="EMB0000136c269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268760"/>
            <a:ext cx="5549900" cy="31972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07704" y="4653136"/>
            <a:ext cx="59766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서울 출발 시경부고속도로 → 대구 → 포항고속도로 → 포항</a:t>
            </a:r>
            <a:r>
              <a:rPr lang="en-US" altLang="ko-KR" sz="1200" dirty="0" smtClean="0"/>
              <a:t>IC → </a:t>
            </a:r>
            <a:r>
              <a:rPr lang="ko-KR" altLang="en-US" sz="1200" dirty="0" smtClean="0"/>
              <a:t>이동도로 → 이동사거리 → </a:t>
            </a:r>
            <a:r>
              <a:rPr lang="ko-KR" altLang="en-US" sz="1200" dirty="0" err="1" smtClean="0"/>
              <a:t>신단지교차로</a:t>
            </a:r>
            <a:r>
              <a:rPr lang="ko-KR" altLang="en-US" sz="1200" dirty="0" smtClean="0"/>
              <a:t> → </a:t>
            </a:r>
            <a:r>
              <a:rPr lang="en-US" altLang="ko-KR" sz="1200" dirty="0" smtClean="0"/>
              <a:t>POSTECH </a:t>
            </a:r>
            <a:r>
              <a:rPr lang="ko-KR" altLang="en-US" sz="1200" dirty="0" smtClean="0"/>
              <a:t>경부고속도로 → 대구 → 포항고속도로 → 포항</a:t>
            </a:r>
            <a:r>
              <a:rPr lang="en-US" altLang="ko-KR" sz="1200" dirty="0" smtClean="0"/>
              <a:t>IC → </a:t>
            </a:r>
            <a:r>
              <a:rPr lang="ko-KR" altLang="en-US" sz="1200" dirty="0" smtClean="0"/>
              <a:t>경주방향 → </a:t>
            </a:r>
            <a:r>
              <a:rPr lang="ko-KR" altLang="en-US" sz="1200" dirty="0" err="1" smtClean="0"/>
              <a:t>유금</a:t>
            </a:r>
            <a:r>
              <a:rPr lang="en-US" altLang="ko-KR" sz="1200" dirty="0" smtClean="0"/>
              <a:t>IC → </a:t>
            </a:r>
            <a:r>
              <a:rPr lang="ko-KR" altLang="en-US" sz="1200" dirty="0" err="1" smtClean="0"/>
              <a:t>유강터널</a:t>
            </a:r>
            <a:r>
              <a:rPr lang="ko-KR" altLang="en-US" sz="1200" dirty="0" smtClean="0"/>
              <a:t> → </a:t>
            </a:r>
            <a:r>
              <a:rPr lang="en-US" altLang="ko-KR" sz="1200" dirty="0" smtClean="0"/>
              <a:t>POSTECH 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대구 출발 </a:t>
            </a:r>
            <a:r>
              <a:rPr lang="ko-KR" altLang="en-US" sz="1200" dirty="0" err="1" smtClean="0"/>
              <a:t>시대구</a:t>
            </a:r>
            <a:r>
              <a:rPr lang="ko-KR" altLang="en-US" sz="1200" dirty="0" smtClean="0"/>
              <a:t> → 포항고속도로 → 포항</a:t>
            </a:r>
            <a:r>
              <a:rPr lang="en-US" altLang="ko-KR" sz="1200" dirty="0" smtClean="0"/>
              <a:t>IC → </a:t>
            </a:r>
            <a:r>
              <a:rPr lang="ko-KR" altLang="en-US" sz="1200" dirty="0" smtClean="0"/>
              <a:t>이동도로 → 이동사거리 → </a:t>
            </a:r>
            <a:r>
              <a:rPr lang="ko-KR" altLang="en-US" sz="1200" dirty="0" err="1" smtClean="0"/>
              <a:t>신단지교차로</a:t>
            </a:r>
            <a:r>
              <a:rPr lang="ko-KR" altLang="en-US" sz="1200" dirty="0" smtClean="0"/>
              <a:t> → </a:t>
            </a:r>
            <a:r>
              <a:rPr lang="en-US" altLang="ko-KR" sz="1200" dirty="0" smtClean="0"/>
              <a:t>POSTECH </a:t>
            </a:r>
            <a:r>
              <a:rPr lang="ko-KR" altLang="en-US" sz="1200" dirty="0" smtClean="0"/>
              <a:t>대구 → 포항고속도로 → 포항</a:t>
            </a:r>
            <a:r>
              <a:rPr lang="en-US" altLang="ko-KR" sz="1200" dirty="0" smtClean="0"/>
              <a:t>IC → </a:t>
            </a:r>
            <a:r>
              <a:rPr lang="ko-KR" altLang="en-US" sz="1200" dirty="0" smtClean="0"/>
              <a:t>경주방향 → </a:t>
            </a:r>
            <a:r>
              <a:rPr lang="ko-KR" altLang="en-US" sz="1200" dirty="0" err="1" smtClean="0"/>
              <a:t>유금</a:t>
            </a:r>
            <a:r>
              <a:rPr lang="en-US" altLang="ko-KR" sz="1200" dirty="0" smtClean="0"/>
              <a:t>IC → </a:t>
            </a:r>
            <a:r>
              <a:rPr lang="ko-KR" altLang="en-US" sz="1200" dirty="0" err="1" smtClean="0"/>
              <a:t>유강터널</a:t>
            </a:r>
            <a:r>
              <a:rPr lang="ko-KR" altLang="en-US" sz="1200" dirty="0" smtClean="0"/>
              <a:t> → </a:t>
            </a:r>
            <a:r>
              <a:rPr lang="en-US" altLang="ko-KR" sz="1200" dirty="0" smtClean="0"/>
              <a:t>POSTECH </a:t>
            </a:r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부산 출발 시경부고속도로 → 경주</a:t>
            </a:r>
            <a:r>
              <a:rPr lang="en-US" altLang="ko-KR" sz="1200" dirty="0" smtClean="0"/>
              <a:t>IC → </a:t>
            </a:r>
            <a:r>
              <a:rPr lang="ko-KR" altLang="en-US" sz="1200" dirty="0" smtClean="0"/>
              <a:t>포항방향 → </a:t>
            </a:r>
            <a:r>
              <a:rPr lang="ko-KR" altLang="en-US" sz="1200" dirty="0" err="1" smtClean="0"/>
              <a:t>유강터널</a:t>
            </a:r>
            <a:r>
              <a:rPr lang="ko-KR" altLang="en-US" sz="1200" dirty="0" smtClean="0"/>
              <a:t>→ </a:t>
            </a:r>
            <a:r>
              <a:rPr lang="en-US" altLang="ko-KR" sz="1200" dirty="0" smtClean="0"/>
              <a:t>POSTECH </a:t>
            </a:r>
          </a:p>
          <a:p>
            <a:endParaRPr lang="ko-KR" altLang="en-US" dirty="0"/>
          </a:p>
        </p:txBody>
      </p:sp>
      <p:pic>
        <p:nvPicPr>
          <p:cNvPr id="6" name="_x103207984" descr="EMB0000136c269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437112"/>
            <a:ext cx="236538" cy="1222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8605932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찾아오는 길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539552" y="836712"/>
            <a:ext cx="2621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◎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POSTECH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오시는 길</a:t>
            </a:r>
            <a:endParaRPr lang="ko-KR" altLang="en-US" dirty="0"/>
          </a:p>
        </p:txBody>
      </p:sp>
      <p:pic>
        <p:nvPicPr>
          <p:cNvPr id="4" name="_x103207984" descr="EMB0000136c269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268760"/>
            <a:ext cx="5649913" cy="3260725"/>
          </a:xfrm>
          <a:prstGeom prst="rect">
            <a:avLst/>
          </a:prstGeom>
          <a:noFill/>
        </p:spPr>
      </p:pic>
      <p:pic>
        <p:nvPicPr>
          <p:cNvPr id="5" name="_x103207984" descr="EMB0000136c269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4509120"/>
            <a:ext cx="236538" cy="14446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907704" y="4797152"/>
            <a:ext cx="65527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김포공항과 제주공항에서 항공기 이용 → 포항도착 </a:t>
            </a:r>
            <a:endParaRPr lang="en-US" altLang="ko-KR" sz="1200" dirty="0" smtClean="0"/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보다 자세한 운행시간표 </a:t>
            </a:r>
            <a:r>
              <a:rPr lang="en-US" altLang="ko-KR" sz="1200" u="sng" dirty="0" smtClean="0">
                <a:hlinkClick r:id="rId5"/>
              </a:rPr>
              <a:t>http://pohang.airport.co.kr/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ko-KR" altLang="en-US" sz="1200" dirty="0" smtClean="0"/>
          </a:p>
          <a:p>
            <a:r>
              <a:rPr lang="en-US" altLang="ko-KR" sz="1200" dirty="0" smtClean="0"/>
              <a:t>• </a:t>
            </a:r>
            <a:r>
              <a:rPr lang="ko-KR" altLang="en-US" sz="1200" dirty="0" smtClean="0"/>
              <a:t>포항공항에서 포항공대까지 교통편 </a:t>
            </a:r>
          </a:p>
          <a:p>
            <a:r>
              <a:rPr lang="en-US" altLang="ko-KR" sz="1200" dirty="0" smtClean="0"/>
              <a:t>-</a:t>
            </a:r>
            <a:r>
              <a:rPr lang="ko-KR" altLang="en-US" sz="1200" dirty="0" smtClean="0"/>
              <a:t>버스 이용 시 </a:t>
            </a:r>
            <a:r>
              <a:rPr lang="en-US" altLang="ko-KR" sz="1200" dirty="0" smtClean="0"/>
              <a:t>(50</a:t>
            </a:r>
            <a:r>
              <a:rPr lang="ko-KR" altLang="en-US" sz="1200" dirty="0" smtClean="0"/>
              <a:t>분소요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포항공항에서 </a:t>
            </a:r>
            <a:r>
              <a:rPr lang="en-US" altLang="ko-KR" sz="1200" dirty="0" smtClean="0"/>
              <a:t>200</a:t>
            </a:r>
            <a:r>
              <a:rPr lang="ko-KR" altLang="en-US" sz="1200" dirty="0" smtClean="0"/>
              <a:t>번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좌석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버스 승차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포항시외버스터미널 하차 </a:t>
            </a:r>
            <a:r>
              <a:rPr lang="en-US" altLang="ko-KR" sz="1200" dirty="0" smtClean="0"/>
              <a:t>- 105</a:t>
            </a:r>
            <a:r>
              <a:rPr lang="ko-KR" altLang="en-US" sz="1200" dirty="0" smtClean="0"/>
              <a:t>번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일반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버스 </a:t>
            </a:r>
          </a:p>
          <a:p>
            <a:r>
              <a:rPr lang="en-US" altLang="ko-KR" sz="1200" dirty="0" smtClean="0"/>
              <a:t>-</a:t>
            </a:r>
            <a:r>
              <a:rPr lang="ko-KR" altLang="en-US" sz="1200" dirty="0" smtClean="0"/>
              <a:t>택시 이용 시 </a:t>
            </a:r>
            <a:r>
              <a:rPr lang="en-US" altLang="ko-KR" sz="1200" dirty="0" smtClean="0"/>
              <a:t>(30</a:t>
            </a:r>
            <a:r>
              <a:rPr lang="ko-KR" altLang="en-US" sz="1200" dirty="0" smtClean="0"/>
              <a:t>분소요</a:t>
            </a:r>
            <a:r>
              <a:rPr lang="en-US" altLang="ko-KR" sz="1200" dirty="0" smtClean="0"/>
              <a:t>) </a:t>
            </a:r>
            <a:endParaRPr lang="ko-KR" altLang="en-US" sz="1200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0006798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179512" y="236264"/>
            <a:ext cx="8061441" cy="600448"/>
          </a:xfrm>
        </p:spPr>
        <p:txBody>
          <a:bodyPr/>
          <a:lstStyle/>
          <a:p>
            <a:r>
              <a:rPr lang="ko-KR" altLang="en-US" dirty="0" smtClean="0"/>
              <a:t>찾아오는 길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112474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◎</a:t>
            </a:r>
            <a:r>
              <a:rPr lang="ko-KR" altLang="en-US" dirty="0" smtClean="0"/>
              <a:t> </a:t>
            </a:r>
            <a:r>
              <a:rPr lang="en-US" altLang="ko-KR" b="1" dirty="0" smtClean="0"/>
              <a:t>POSCO</a:t>
            </a:r>
            <a:r>
              <a:rPr lang="ko-KR" altLang="en-US" dirty="0" smtClean="0"/>
              <a:t> </a:t>
            </a:r>
            <a:r>
              <a:rPr lang="ko-KR" altLang="en-US" b="1" dirty="0" err="1" smtClean="0"/>
              <a:t>국제관</a:t>
            </a:r>
            <a:r>
              <a:rPr lang="ko-KR" altLang="en-US" b="1" dirty="0" smtClean="0"/>
              <a:t> 찾아오시는 길 </a:t>
            </a:r>
            <a:r>
              <a:rPr lang="en-US" altLang="ko-KR" b="1" dirty="0" smtClean="0"/>
              <a:t>[</a:t>
            </a:r>
            <a:r>
              <a:rPr lang="ko-KR" altLang="en-US" b="1" dirty="0" err="1" smtClean="0"/>
              <a:t>국제관</a:t>
            </a:r>
            <a:r>
              <a:rPr lang="ko-KR" altLang="en-US" b="1" dirty="0" smtClean="0"/>
              <a:t> </a:t>
            </a:r>
            <a:r>
              <a:rPr lang="ko-KR" altLang="en-US" dirty="0" smtClean="0"/>
              <a:t>☎ </a:t>
            </a:r>
            <a:r>
              <a:rPr lang="en-US" altLang="ko-KR" b="1" dirty="0" smtClean="0"/>
              <a:t>: 054-279-8500]</a:t>
            </a:r>
            <a:endParaRPr lang="ko-KR" altLang="en-US" dirty="0" smtClean="0"/>
          </a:p>
          <a:p>
            <a:endParaRPr lang="ko-KR" altLang="en-US" dirty="0"/>
          </a:p>
        </p:txBody>
      </p:sp>
      <p:pic>
        <p:nvPicPr>
          <p:cNvPr id="4" name="_x103011704" descr="EMB0000136c269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988840"/>
            <a:ext cx="5467350" cy="35766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5096262"/>
      </p:ext>
    </p:extLst>
  </p:cSld>
  <p:clrMapOvr>
    <a:masterClrMapping/>
  </p:clrMapOvr>
  <p:transition advTm="20023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 w="3175">
          <a:solidFill>
            <a:schemeClr val="tx1">
              <a:lumMod val="65000"/>
              <a:lumOff val="35000"/>
            </a:schemeClr>
          </a:solidFill>
        </a:ln>
      </a:spPr>
      <a:bodyPr rtlCol="0" anchor="ctr"/>
      <a:lstStyle>
        <a:defPPr algn="ctr"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나눔명조" pitchFamily="18" charset="-127"/>
            <a:ea typeface="나눔명조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38980</TotalTime>
  <Words>813</Words>
  <Application>Microsoft Office PowerPoint</Application>
  <PresentationFormat>화면 슬라이드 쇼(4:3)</PresentationFormat>
  <Paragraphs>164</Paragraphs>
  <Slides>10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10</vt:i4>
      </vt:variant>
    </vt:vector>
  </HeadingPairs>
  <TitlesOfParts>
    <vt:vector size="26" baseType="lpstr">
      <vt:lpstr>굴림</vt:lpstr>
      <vt:lpstr>Arial</vt:lpstr>
      <vt:lpstr>Times New Roman</vt:lpstr>
      <vt:lpstr>나눔바른고딕</vt:lpstr>
      <vt:lpstr>산돌고딕 L</vt:lpstr>
      <vt:lpstr>Helvetica</vt:lpstr>
      <vt:lpstr>Wingdings 2</vt:lpstr>
      <vt:lpstr>Wingdings</vt:lpstr>
      <vt:lpstr>Wingdings 3</vt:lpstr>
      <vt:lpstr>나눔명조 ExtraBold</vt:lpstr>
      <vt:lpstr>한컴돋움</vt:lpstr>
      <vt:lpstr>맑은 고딕</vt:lpstr>
      <vt:lpstr>HY견고딕</vt:lpstr>
      <vt:lpstr>산돌고딕B</vt:lpstr>
      <vt:lpstr>Office 테마</vt:lpstr>
      <vt:lpstr>1_Office 테마</vt:lpstr>
      <vt:lpstr>2013학년도 겨울 오프라인 집중교육 안내</vt:lpstr>
      <vt:lpstr>집중교육 안내 개요</vt:lpstr>
      <vt:lpstr>집중교육 안내 개요</vt:lpstr>
      <vt:lpstr>세부일정 &gt; 대학과정 시간표</vt:lpstr>
      <vt:lpstr>찾아오는 길</vt:lpstr>
      <vt:lpstr>찾아오는 길</vt:lpstr>
      <vt:lpstr>찾아오는 길</vt:lpstr>
      <vt:lpstr>찾아오는 길</vt:lpstr>
      <vt:lpstr>찾아오는 길</vt:lpstr>
      <vt:lpstr>찾아오는 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POSTECH</dc:creator>
  <cp:lastModifiedBy>hakkoz</cp:lastModifiedBy>
  <cp:revision>556</cp:revision>
  <cp:lastPrinted>2013-06-26T07:02:25Z</cp:lastPrinted>
  <dcterms:created xsi:type="dcterms:W3CDTF">2012-09-06T09:24:06Z</dcterms:created>
  <dcterms:modified xsi:type="dcterms:W3CDTF">2013-12-13T07:22:31Z</dcterms:modified>
</cp:coreProperties>
</file>