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816" r:id="rId2"/>
    <p:sldId id="1209" r:id="rId3"/>
    <p:sldId id="1238" r:id="rId4"/>
    <p:sldId id="1239" r:id="rId5"/>
    <p:sldId id="1242" r:id="rId6"/>
    <p:sldId id="1243" r:id="rId7"/>
    <p:sldId id="1244" r:id="rId8"/>
    <p:sldId id="1248" r:id="rId9"/>
    <p:sldId id="1249" r:id="rId10"/>
    <p:sldId id="1250" r:id="rId11"/>
    <p:sldId id="1255" r:id="rId12"/>
    <p:sldId id="1259" r:id="rId13"/>
    <p:sldId id="1260" r:id="rId14"/>
    <p:sldId id="1265" r:id="rId15"/>
    <p:sldId id="1266" r:id="rId16"/>
    <p:sldId id="1267" r:id="rId17"/>
    <p:sldId id="1273" r:id="rId18"/>
    <p:sldId id="1277" r:id="rId19"/>
    <p:sldId id="1278" r:id="rId20"/>
    <p:sldId id="1279" r:id="rId21"/>
    <p:sldId id="1283" r:id="rId22"/>
    <p:sldId id="1284" r:id="rId23"/>
    <p:sldId id="1285" r:id="rId24"/>
    <p:sldId id="1289" r:id="rId25"/>
    <p:sldId id="1291" r:id="rId26"/>
    <p:sldId id="1295" r:id="rId27"/>
    <p:sldId id="1296" r:id="rId28"/>
    <p:sldId id="1301" r:id="rId29"/>
    <p:sldId id="1302" r:id="rId30"/>
    <p:sldId id="1303" r:id="rId31"/>
    <p:sldId id="1307" r:id="rId32"/>
    <p:sldId id="1308" r:id="rId33"/>
    <p:sldId id="1311" r:id="rId34"/>
    <p:sldId id="1312" r:id="rId35"/>
    <p:sldId id="1313" r:id="rId36"/>
    <p:sldId id="1318" r:id="rId37"/>
    <p:sldId id="1319" r:id="rId3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7" autoAdjust="0"/>
    <p:restoredTop sz="94660"/>
  </p:normalViewPr>
  <p:slideViewPr>
    <p:cSldViewPr snapToGrid="0">
      <p:cViewPr varScale="1">
        <p:scale>
          <a:sx n="85" d="100"/>
          <a:sy n="85" d="100"/>
        </p:scale>
        <p:origin x="108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874E46-387C-40B2-92D1-9BC5091BEEEE}" type="datetimeFigureOut">
              <a:rPr lang="ko-KR" altLang="en-US" smtClean="0"/>
              <a:t>2024-09-20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E37655-118F-4FD2-B1B5-2704695D24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5480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70153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10648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05771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549927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550997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092957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580076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293968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691198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99982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132830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829722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38984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631209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668603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257297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162383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37726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101048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005999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144067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931934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071462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2593873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500340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481595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6907744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5707394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6666223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3727593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7285184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9923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46638B-2337-407A-A0BA-CD6E2C58B3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1253BD2-5EDD-44B5-859E-CCFC0AACE8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9CECAAF-A650-42DE-8B78-CC387E9E3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EA824-1F18-4373-BCEF-B41D29F22BDA}" type="datetimeFigureOut">
              <a:rPr lang="ko-KR" altLang="en-US" smtClean="0"/>
              <a:t>2024-09-20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A13C99-CDA3-4C2F-93CB-CC76D4032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B7E0B0F-60B0-4AB1-893A-89DD33ECC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AC35-CCBF-4ADA-95AA-4695240914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7907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60C4B4-590A-44B1-A4F0-B862D70CD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4C300A6-B141-4CF7-931B-193A297E75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70DADB-78F2-46BC-80AE-063AF966B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EA824-1F18-4373-BCEF-B41D29F22BDA}" type="datetimeFigureOut">
              <a:rPr lang="ko-KR" altLang="en-US" smtClean="0"/>
              <a:t>2024-09-20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5B6970C-A82A-422A-8489-FB0A31412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2890E10-832A-4605-8941-FE7D8CA92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AC35-CCBF-4ADA-95AA-4695240914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1492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FC9E3A-DC97-4FBC-A3B9-5CEF6898E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E9D8DEE-172D-4585-9BFF-35DB24DA0C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FA16CEC-F863-4647-A3EF-41CD09EA1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EA824-1F18-4373-BCEF-B41D29F22BDA}" type="datetimeFigureOut">
              <a:rPr lang="ko-KR" altLang="en-US" smtClean="0"/>
              <a:t>2024-09-20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D39EC15-970A-414E-8A22-42A81FECC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5816AEC-062D-4108-B9B6-A48FED6F4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AC35-CCBF-4ADA-95AA-4695240914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421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1B06F0-839A-4400-8C70-294B439AB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246A65C-FB59-4DEF-A311-4D3B33F313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20D9012-989E-4763-A879-899AA7F1D1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2369A09-9828-4914-8FC0-3DB57D7D1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EA824-1F18-4373-BCEF-B41D29F22BDA}" type="datetimeFigureOut">
              <a:rPr lang="ko-KR" altLang="en-US" smtClean="0"/>
              <a:t>2024-09-20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F187031-B486-437B-98C3-FDAFBE466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F727D60-2634-47F2-AE71-241AF0860F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AC35-CCBF-4ADA-95AA-4695240914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927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092F504-6A84-4738-9BBB-2B51C66F1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5B9E098-2E4B-4DFE-9287-038DEB505D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1DAC8DA-6BD7-4C1A-9F20-C4B87E9700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B7A87D5C-6D9B-4E33-A8DE-94F3DACA2A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D68261B-6C93-42F9-AE34-1F1056AAB9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4B82831-6076-4C3A-81CF-669917783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EA824-1F18-4373-BCEF-B41D29F22BDA}" type="datetimeFigureOut">
              <a:rPr lang="ko-KR" altLang="en-US" smtClean="0"/>
              <a:t>2024-09-20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021BD7D-5E72-4AD5-B43A-AA94CC45B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5D80C91-909A-4DB9-9E9C-18ACDFC9E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AC35-CCBF-4ADA-95AA-4695240914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5211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D16EDC-D17D-43FE-A6A8-91E56F76D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A620C0A-60C5-4491-86D2-E86DAA912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EA824-1F18-4373-BCEF-B41D29F22BDA}" type="datetimeFigureOut">
              <a:rPr lang="ko-KR" altLang="en-US" smtClean="0"/>
              <a:t>2024-09-20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7B41120-86AE-4CFD-98CD-339CEC140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5E83B6C-BE5C-4D6B-BEAA-DD7AC9DA7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AC35-CCBF-4ADA-95AA-4695240914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4499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1F6EB35-DAE1-4DB9-B3B8-974E5D4A4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EA824-1F18-4373-BCEF-B41D29F22BDA}" type="datetimeFigureOut">
              <a:rPr lang="ko-KR" altLang="en-US" smtClean="0"/>
              <a:t>2024-09-20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BAAE812-7EF4-4C7E-ABF4-A519EBCA7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8B6F4D2-7485-4F03-811A-CE39B3D12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AC35-CCBF-4ADA-95AA-4695240914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0446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72EAA4-7540-459A-A3FF-B24CE3565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1A0773F-0C04-4FA1-B246-9D41D32AE7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FBDE2DE-C8B7-4EAB-BCDE-F3285E6962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673A2C4-818A-4446-ADD6-C4C91BC52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EA824-1F18-4373-BCEF-B41D29F22BDA}" type="datetimeFigureOut">
              <a:rPr lang="ko-KR" altLang="en-US" smtClean="0"/>
              <a:t>2024-09-20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F289457-A44F-4176-B6C4-F97C4AD01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7EC94D6-1D27-4E4C-B489-5A97B1E60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AC35-CCBF-4ADA-95AA-4695240914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9186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C144CF-B6B4-4090-9224-1611B5917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8842FE2-6820-4C72-8363-2687033F01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28C0644-EC6A-4F87-B8EC-2A01D57DD0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86A5B69-F7BE-4360-BB55-3B4DF4843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EA824-1F18-4373-BCEF-B41D29F22BDA}" type="datetimeFigureOut">
              <a:rPr lang="ko-KR" altLang="en-US" smtClean="0"/>
              <a:t>2024-09-20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5382C99-6C35-436A-87F9-B75B3640D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282E853-147A-42F4-8203-478FE258D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AC35-CCBF-4ADA-95AA-4695240914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399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84CF39-C12D-4687-9422-CA6A469D7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8324B30-7672-47A2-A8DB-D4B4A31F0F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35ED06A-6E9D-4945-BBB6-02625C987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EA824-1F18-4373-BCEF-B41D29F22BDA}" type="datetimeFigureOut">
              <a:rPr lang="ko-KR" altLang="en-US" smtClean="0"/>
              <a:t>2024-09-20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5D93D81-CB81-4A9D-9818-AE61F1836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D72829E-D306-4086-8753-47B85C4CC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AC35-CCBF-4ADA-95AA-4695240914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4876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0B8D872-2A37-4846-8DAB-9B2C40BC1F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3EFE6F9-AB3A-485B-B5F3-DAEEC6CA34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3BAA1D4-45F4-40EF-BE86-73FBC1758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EA824-1F18-4373-BCEF-B41D29F22BDA}" type="datetimeFigureOut">
              <a:rPr lang="ko-KR" altLang="en-US" smtClean="0"/>
              <a:t>2024-09-20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AFBC43B-F56E-41A6-94BE-BE2949C4F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46C75DF-6E5E-4E34-BCB5-D2C49063D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AC35-CCBF-4ADA-95AA-4695240914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4377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내지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직선 연결선 1"/>
          <p:cNvCxnSpPr/>
          <p:nvPr userDrawn="1"/>
        </p:nvCxnSpPr>
        <p:spPr>
          <a:xfrm>
            <a:off x="422100" y="6370818"/>
            <a:ext cx="11345848" cy="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텍스트 개체 틀 3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599929" y="884405"/>
            <a:ext cx="10990191" cy="600380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latinLnBrk="0">
              <a:buClr>
                <a:schemeClr val="accent1"/>
              </a:buClr>
              <a:buFontTx/>
              <a:buNone/>
              <a:defRPr sz="1799" b="1" spc="-1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defRPr>
            </a:lvl1pPr>
          </a:lstStyle>
          <a:p>
            <a:pPr lvl="0"/>
            <a:r>
              <a:rPr lang="ko-KR" altLang="en-US" dirty="0" err="1"/>
              <a:t>거버닝은</a:t>
            </a:r>
            <a:r>
              <a:rPr lang="ko-KR" altLang="en-US" dirty="0"/>
              <a:t> </a:t>
            </a:r>
            <a:r>
              <a:rPr lang="ko-KR" altLang="en-US" dirty="0" err="1"/>
              <a:t>맑은고딕</a:t>
            </a:r>
            <a:r>
              <a:rPr lang="ko-KR" altLang="en-US" dirty="0"/>
              <a:t> </a:t>
            </a:r>
            <a:r>
              <a:rPr lang="en-US" altLang="ko-KR" dirty="0"/>
              <a:t>18pt Bold</a:t>
            </a:r>
            <a:r>
              <a:rPr lang="ko-KR" altLang="en-US" dirty="0"/>
              <a:t>를 사용합니다</a:t>
            </a:r>
            <a:endParaRPr lang="en-US" altLang="ko-KR" dirty="0"/>
          </a:p>
        </p:txBody>
      </p:sp>
      <p:grpSp>
        <p:nvGrpSpPr>
          <p:cNvPr id="23" name="그룹 1"/>
          <p:cNvGrpSpPr/>
          <p:nvPr userDrawn="1"/>
        </p:nvGrpSpPr>
        <p:grpSpPr>
          <a:xfrm>
            <a:off x="408538" y="-11892"/>
            <a:ext cx="103178" cy="612000"/>
            <a:chOff x="331883" y="177636"/>
            <a:chExt cx="72000" cy="428679"/>
          </a:xfrm>
        </p:grpSpPr>
        <p:cxnSp>
          <p:nvCxnSpPr>
            <p:cNvPr id="9" name="직선 연결선 8"/>
            <p:cNvCxnSpPr/>
            <p:nvPr/>
          </p:nvCxnSpPr>
          <p:spPr>
            <a:xfrm>
              <a:off x="331883" y="177636"/>
              <a:ext cx="0" cy="425413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2" name="그림 21" descr="37.png"/>
            <p:cNvPicPr>
              <a:picLocks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31883" y="354315"/>
              <a:ext cx="72000" cy="252000"/>
            </a:xfrm>
            <a:prstGeom prst="rect">
              <a:avLst/>
            </a:prstGeom>
          </p:spPr>
        </p:pic>
      </p:grpSp>
      <p:cxnSp>
        <p:nvCxnSpPr>
          <p:cNvPr id="11" name="bar"/>
          <p:cNvCxnSpPr/>
          <p:nvPr userDrawn="1"/>
        </p:nvCxnSpPr>
        <p:spPr>
          <a:xfrm>
            <a:off x="-976" y="0"/>
            <a:ext cx="12192000" cy="0"/>
          </a:xfrm>
          <a:prstGeom prst="line">
            <a:avLst/>
          </a:prstGeom>
          <a:ln w="28575">
            <a:solidFill>
              <a:srgbClr val="C500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 userDrawn="1"/>
        </p:nvSpPr>
        <p:spPr>
          <a:xfrm>
            <a:off x="5989401" y="6515472"/>
            <a:ext cx="213200" cy="15376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E958D18D-F60F-478C-9076-B979C2268E8B}" type="slidenum">
              <a:rPr kumimoji="0" lang="ko-KR" altLang="en-US" sz="999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ko-KR" altLang="en-US" sz="999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 </a:t>
            </a: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599928" y="198847"/>
            <a:ext cx="6199639" cy="396598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extrusionClr>
                <a:schemeClr val="tx1"/>
              </a:extrusionClr>
              <a:contourClr>
                <a:schemeClr val="tx1"/>
              </a:contourClr>
            </a:sp3d>
          </a:bodyPr>
          <a:lstStyle>
            <a:lvl1pPr marL="0" indent="0" algn="l">
              <a:defRPr lang="ko-KR" altLang="en-US" sz="2400" b="1" spc="-100" baseline="0" dirty="0">
                <a:latin typeface="+mn-lt"/>
                <a:ea typeface="+mn-ea"/>
                <a:cs typeface="+mn-cs"/>
              </a:defRPr>
            </a:lvl1pPr>
          </a:lstStyle>
          <a:p>
            <a:pPr marL="342888" lvl="0" indent="-342888" algn="l">
              <a:spcBef>
                <a:spcPct val="20000"/>
              </a:spcBef>
              <a:buFont typeface="Arial" pitchFamily="34" charset="0"/>
            </a:pPr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1844013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bg" descr="022.png"/>
          <p:cNvPicPr>
            <a:picLocks noChangeAspect="1"/>
          </p:cNvPicPr>
          <p:nvPr userDrawn="1"/>
        </p:nvPicPr>
        <p:blipFill>
          <a:blip r:embed="rId2" cstate="screen">
            <a:lum bright="2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94" t="1136" r="1037" b="85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1" name="텍스트 개체 틀 1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775803" y="2565078"/>
            <a:ext cx="10638443" cy="115195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3000" b="1" spc="-79" baseline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defRPr>
            </a:lvl1pPr>
          </a:lstStyle>
          <a:p>
            <a:pPr lvl="0"/>
            <a:r>
              <a:rPr lang="ko-KR" altLang="en-US" dirty="0"/>
              <a:t>간지 페이지 제목은 </a:t>
            </a:r>
            <a:r>
              <a:rPr lang="ko-KR" altLang="en-US" dirty="0" err="1"/>
              <a:t>맑은고딕</a:t>
            </a:r>
            <a:r>
              <a:rPr lang="ko-KR" altLang="en-US" dirty="0"/>
              <a:t> </a:t>
            </a:r>
            <a:r>
              <a:rPr lang="en-US" altLang="ko-KR" dirty="0"/>
              <a:t>30pt B</a:t>
            </a:r>
            <a:r>
              <a:rPr lang="ko-KR" altLang="en-US" dirty="0"/>
              <a:t>를 </a:t>
            </a:r>
            <a:endParaRPr lang="en-US" altLang="ko-KR" dirty="0"/>
          </a:p>
          <a:p>
            <a:pPr lvl="0"/>
            <a:r>
              <a:rPr lang="ko-KR" altLang="en-US" dirty="0"/>
              <a:t>사용합니다</a:t>
            </a:r>
          </a:p>
        </p:txBody>
      </p:sp>
      <p:cxnSp>
        <p:nvCxnSpPr>
          <p:cNvPr id="13" name="직선 연결선_1"/>
          <p:cNvCxnSpPr/>
          <p:nvPr userDrawn="1"/>
        </p:nvCxnSpPr>
        <p:spPr>
          <a:xfrm>
            <a:off x="777635" y="4941888"/>
            <a:ext cx="3280069" cy="0"/>
          </a:xfrm>
          <a:prstGeom prst="line">
            <a:avLst/>
          </a:prstGeom>
          <a:ln w="12700">
            <a:solidFill>
              <a:srgbClr val="00437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그림 25" descr="030.png"/>
          <p:cNvPicPr>
            <a:picLocks/>
          </p:cNvPicPr>
          <p:nvPr userDrawn="1"/>
        </p:nvPicPr>
        <p:blipFill>
          <a:blip r:embed="rId3" cstate="screen">
            <a:grayscl/>
            <a:lum bright="-1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693" b="23622"/>
          <a:stretch>
            <a:fillRect/>
          </a:stretch>
        </p:blipFill>
        <p:spPr>
          <a:xfrm>
            <a:off x="777633" y="0"/>
            <a:ext cx="3279659" cy="1484784"/>
          </a:xfrm>
          <a:prstGeom prst="rect">
            <a:avLst/>
          </a:prstGeom>
        </p:spPr>
      </p:pic>
      <p:cxnSp>
        <p:nvCxnSpPr>
          <p:cNvPr id="27" name="직선 연결선_2"/>
          <p:cNvCxnSpPr/>
          <p:nvPr userDrawn="1"/>
        </p:nvCxnSpPr>
        <p:spPr>
          <a:xfrm>
            <a:off x="775805" y="1484784"/>
            <a:ext cx="3280069" cy="0"/>
          </a:xfrm>
          <a:prstGeom prst="line">
            <a:avLst/>
          </a:prstGeom>
          <a:ln w="12700">
            <a:solidFill>
              <a:srgbClr val="00437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bar"/>
          <p:cNvCxnSpPr/>
          <p:nvPr userDrawn="1"/>
        </p:nvCxnSpPr>
        <p:spPr>
          <a:xfrm>
            <a:off x="-976" y="0"/>
            <a:ext cx="12192000" cy="0"/>
          </a:xfrm>
          <a:prstGeom prst="line">
            <a:avLst/>
          </a:prstGeom>
          <a:ln w="28575">
            <a:solidFill>
              <a:srgbClr val="00437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그림 27" descr="030.png"/>
          <p:cNvPicPr>
            <a:picLocks/>
          </p:cNvPicPr>
          <p:nvPr userDrawn="1"/>
        </p:nvPicPr>
        <p:blipFill>
          <a:blip r:embed="rId3" cstate="screen">
            <a:grayscl/>
            <a:lum bright="-1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693" b="23622"/>
          <a:stretch>
            <a:fillRect/>
          </a:stretch>
        </p:blipFill>
        <p:spPr>
          <a:xfrm>
            <a:off x="777633" y="4941888"/>
            <a:ext cx="3279659" cy="1916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89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192FE01-D625-445E-9F9E-0E6A905D9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2650C72-9674-4A3C-B512-6E18670104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FBB1410-E60D-4B83-8FF4-B466488021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EA824-1F18-4373-BCEF-B41D29F22BDA}" type="datetimeFigureOut">
              <a:rPr lang="ko-KR" altLang="en-US" smtClean="0"/>
              <a:t>2024-09-20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6096A6A-91C9-4D40-9605-D295573DBA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D932A4E-CE58-40F8-89D3-1D4D9FE66E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6AC35-CCBF-4ADA-95AA-4695240914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5805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rk.go.kr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4"/>
          <p:cNvSpPr>
            <a:spLocks noGrp="1"/>
          </p:cNvSpPr>
          <p:nvPr>
            <p:ph type="body" sz="quarter" idx="10"/>
          </p:nvPr>
        </p:nvSpPr>
        <p:spPr>
          <a:xfrm>
            <a:off x="1774034" y="2183338"/>
            <a:ext cx="9392649" cy="2210122"/>
          </a:xfrm>
        </p:spPr>
        <p:txBody>
          <a:bodyPr/>
          <a:lstStyle/>
          <a:p>
            <a:pPr lvl="0"/>
            <a:r>
              <a:rPr lang="en-US" altLang="ko-KR" sz="36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ko-KR" altLang="en-US" sz="36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금융과 의사 결정</a:t>
            </a:r>
            <a:r>
              <a:rPr lang="en-US" altLang="ko-KR" sz="36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-</a:t>
            </a:r>
            <a:endParaRPr lang="en-US" altLang="ko-KR" sz="3200" spc="0" dirty="0">
              <a:solidFill>
                <a:srgbClr val="000000">
                  <a:lumMod val="75000"/>
                  <a:lumOff val="25000"/>
                </a:srgbClr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endParaRPr lang="en-US" altLang="ko-KR" sz="2000" spc="0" dirty="0">
              <a:solidFill>
                <a:srgbClr val="000000">
                  <a:lumMod val="75000"/>
                  <a:lumOff val="25000"/>
                </a:srgbClr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altLang="ko-KR" sz="32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Chapter 1.</a:t>
            </a:r>
          </a:p>
          <a:p>
            <a:r>
              <a:rPr lang="ko-KR" altLang="en-US" sz="32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인생은 선택의 연속</a:t>
            </a:r>
            <a:endParaRPr lang="en-US" altLang="ko-KR" sz="2400" spc="0" dirty="0">
              <a:solidFill>
                <a:schemeClr val="bg2">
                  <a:lumMod val="50000"/>
                </a:schemeClr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694901" y="7558134"/>
            <a:ext cx="84347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Deokjong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ko-K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Jeong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altLang="ko-K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Sunyoung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Park. The more connected, the better?: new evidence of connectedness’ impact on volatility and price discovery focused on the Korean financial sector.</a:t>
            </a:r>
          </a:p>
          <a:p>
            <a:pPr>
              <a:defRPr/>
            </a:pP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10</a:t>
            </a:r>
            <a:r>
              <a:rPr lang="en-US" altLang="ko-KR" sz="8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international conference on Asia-Pacific financial markets. 2015.12.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AAE24639-D1F0-4493-9F8A-37C2B8E8C0DC}"/>
              </a:ext>
            </a:extLst>
          </p:cNvPr>
          <p:cNvSpPr/>
          <p:nvPr/>
        </p:nvSpPr>
        <p:spPr>
          <a:xfrm>
            <a:off x="1694901" y="4700635"/>
            <a:ext cx="843475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자료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: &lt;</a:t>
            </a: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중학교 생활금융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&gt; </a:t>
            </a: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금융감독원 출판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, 2020</a:t>
            </a: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년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, 8p~13p</a:t>
            </a:r>
          </a:p>
        </p:txBody>
      </p:sp>
    </p:spTree>
    <p:extLst>
      <p:ext uri="{BB962C8B-B14F-4D97-AF65-F5344CB8AC3E}">
        <p14:creationId xmlns:p14="http://schemas.microsoft.com/office/powerpoint/2010/main" val="3365506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6" y="198847"/>
            <a:ext cx="9206228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내 인생 최고의 선택 </a:t>
            </a:r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vs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내 인생 최악의 선택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생각해 보기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07971FA6-4B5B-47F7-A2CF-EFD7B3AA7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1179" y="1910867"/>
            <a:ext cx="7649643" cy="3620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247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6" y="198847"/>
            <a:ext cx="9206228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내 인생 최고의 선택 </a:t>
            </a:r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vs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내 인생 최악의 선택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우리 생활은 선택의 연속이다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갖고 싶은 물건이 많은 데 어떤 물건을 구매할지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용돈 중 얼마는 어디에 쓰고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얼마를 저축할지 고민한다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사람들에게 무한한 자원이 있다면 이런 고민이 필요 없을 것이다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하지만 우리의 욕구는 무한한 반면 이를 충족시킬 자원은 부족하기에 선택의 문제에 부딪히게 된다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지금까지 살아오면서 내가 가장 잘했던 선택과 가장 잘못했던 선택에 대해 생각해 보자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30714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6" y="198847"/>
            <a:ext cx="9206228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내 인생 최고의 선택 </a:t>
            </a:r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vs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내 인생 최악의 선택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생각 </a:t>
            </a:r>
            <a:r>
              <a:rPr lang="ko-KR" altLang="en-US" sz="2400" b="1" dirty="0" err="1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써보기</a:t>
            </a:r>
            <a:endParaRPr lang="ko-KR" altLang="en-US" sz="24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DDCBCEA4-D24B-4C4D-8D31-AB64FB4480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578" y="1947518"/>
            <a:ext cx="10582843" cy="3846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187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선택에 따른 편익과 기회비용 확인하기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활동해 보기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우리의 생활은 끊임없는 선택의 연속이다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무엇인가를 얻기 위해서는 무엇인가를 포기해야 하기 때문에 선택의 결과가 항상 좋은 것만은 아니다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다음과 같은 상황에서 가연이의 선택에 대한 편익과 기회비용을 생각해 보고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그 선택이 합리적이었는지 평가해 보자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나아가 내가 금융 의사 결정을 해야 하는 이유를 마인드맵을 활용해 적어 보자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133176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선택에 따른 편익과 기회비용 확인하기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1. 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중학생 가연이는 용돈을 아껴서 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10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만 원을 모았다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부모님께서는 연 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2%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의 이자를 받을 수 있는 정기 예금을 하라고 말씀하셨지만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가연이는 고민 끝에 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10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만 원을 지갑에 넣어 다니기로 했다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가연이의 선택이 합리적인지 평가해보자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B47CAA5F-15EE-40D6-B72D-6620073972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1325" y="2656355"/>
            <a:ext cx="8436345" cy="203077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84DC8789-0CD1-4292-86F7-80617102C2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2419" y="4862641"/>
            <a:ext cx="1867161" cy="143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826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선택에 따른 편익과 기회비용 확인하기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2. 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내가 살아가며 금융 의사 결정이 필요한 이유를 마인드맵을 활용해 적어 보자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 (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나의 금융 의사 결정에 경제 금융 환경이 어떤 영향을 주고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또 내 의사 결정이 경제 금융 환경에 어떤 영향을 줄지도 생각해 보며 활동한다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.)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267B1196-0A4F-462D-A12C-03982390E9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9511" y="2734348"/>
            <a:ext cx="6272979" cy="3398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648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정리하기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문제로 확인해 보기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1.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㉠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㉡에 들어갈 용어가 바르게 짝지어진 것은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?</a:t>
            </a:r>
          </a:p>
          <a:p>
            <a:pPr marL="457200" indent="-457200" latinLnBrk="0">
              <a:spcBef>
                <a:spcPct val="20000"/>
              </a:spcBef>
              <a:buClr>
                <a:srgbClr val="004376"/>
              </a:buClr>
              <a:buAutoNum type="arabicPeriod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457200" indent="-457200" latinLnBrk="0">
              <a:spcBef>
                <a:spcPct val="20000"/>
              </a:spcBef>
              <a:buClr>
                <a:srgbClr val="004376"/>
              </a:buClr>
              <a:buAutoNum type="arabicPeriod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457200" indent="-457200" latinLnBrk="0">
              <a:spcBef>
                <a:spcPct val="20000"/>
              </a:spcBef>
              <a:buClr>
                <a:srgbClr val="004376"/>
              </a:buClr>
              <a:buAutoNum type="arabicPeriod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     ㉠                   ㉡</a:t>
            </a: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①    편익            기회비용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②    편익          </a:t>
            </a:r>
            <a:r>
              <a:rPr lang="ko-KR" altLang="en-US" sz="200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회계적비용</a:t>
            </a:r>
            <a:endParaRPr lang="ko-KR" altLang="en-US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③ 기회비용          편익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④    이익          </a:t>
            </a:r>
            <a:r>
              <a:rPr lang="ko-KR" altLang="en-US" sz="200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회계적비용</a:t>
            </a:r>
            <a:endParaRPr lang="ko-KR" altLang="en-US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⑤    이익            기회비용</a:t>
            </a: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DCD518F-9566-4980-8C69-408168F8CAC1}"/>
              </a:ext>
            </a:extLst>
          </p:cNvPr>
          <p:cNvSpPr/>
          <p:nvPr/>
        </p:nvSpPr>
        <p:spPr>
          <a:xfrm>
            <a:off x="1795171" y="1954222"/>
            <a:ext cx="8897750" cy="843743"/>
          </a:xfrm>
          <a:prstGeom prst="rect">
            <a:avLst/>
          </a:prstGeom>
          <a:solidFill>
            <a:srgbClr val="F3F3F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선택을 함으로써 얻는 만족을 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( 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㉠ 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)(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이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)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라 한다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. 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선택함으로써 다른 것을 선택할 기회를 상실하게 될 때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, 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포기한 다른 기회가 줄 수 있었던 편익 중 가장 큰 것을 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( 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㉡ 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)(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이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)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라고 한다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26464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정리하기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2.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다음 중 합리적 선택과 관련된 설명으로 가장 적절한 것은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?</a:t>
            </a:r>
          </a:p>
          <a:p>
            <a:pPr marL="457200" indent="-457200" latinLnBrk="0">
              <a:spcBef>
                <a:spcPct val="20000"/>
              </a:spcBef>
              <a:buClr>
                <a:srgbClr val="004376"/>
              </a:buClr>
              <a:buAutoNum type="arabicPeriod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① 그 어떤 것도 포기할 필요가 없는 선택이다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②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편익과 관계없이 기회비용만을 고려하는 선택이다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③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기회비용에 관계없이 편익만을 고려하는 선택이다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④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선택에 따른 편익을 기회비용보다 크게 하는 선택이다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⑤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다른 사람들의 선호를 최우선적으로 고려하는 선택이다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66365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4"/>
          <p:cNvSpPr>
            <a:spLocks noGrp="1"/>
          </p:cNvSpPr>
          <p:nvPr>
            <p:ph type="body" sz="quarter" idx="10"/>
          </p:nvPr>
        </p:nvSpPr>
        <p:spPr>
          <a:xfrm>
            <a:off x="1774034" y="2183338"/>
            <a:ext cx="9392649" cy="2210122"/>
          </a:xfrm>
        </p:spPr>
        <p:txBody>
          <a:bodyPr/>
          <a:lstStyle/>
          <a:p>
            <a:pPr lvl="0"/>
            <a:r>
              <a:rPr lang="en-US" altLang="ko-KR" sz="36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ko-KR" altLang="en-US" sz="36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수입과 지출 관리</a:t>
            </a:r>
            <a:r>
              <a:rPr lang="en-US" altLang="ko-KR" sz="36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-</a:t>
            </a:r>
            <a:endParaRPr lang="en-US" altLang="ko-KR" sz="3200" spc="0" dirty="0">
              <a:solidFill>
                <a:srgbClr val="000000">
                  <a:lumMod val="75000"/>
                  <a:lumOff val="25000"/>
                </a:srgbClr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endParaRPr lang="en-US" altLang="ko-KR" sz="2000" spc="0" dirty="0">
              <a:solidFill>
                <a:srgbClr val="000000">
                  <a:lumMod val="75000"/>
                  <a:lumOff val="25000"/>
                </a:srgbClr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altLang="ko-KR" sz="32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Chapter 2.</a:t>
            </a:r>
          </a:p>
          <a:p>
            <a:r>
              <a:rPr lang="ko-KR" altLang="en-US" sz="32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어떻게 하면 돈을 잘 벌 수 있나요</a:t>
            </a:r>
            <a:r>
              <a:rPr lang="en-US" altLang="ko-KR" sz="32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en-US" altLang="ko-KR" sz="2400" spc="0" dirty="0">
              <a:solidFill>
                <a:schemeClr val="bg2">
                  <a:lumMod val="50000"/>
                </a:schemeClr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694901" y="7558134"/>
            <a:ext cx="84347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Deokjong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ko-K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Jeong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altLang="ko-K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Sunyoung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Park. The more connected, the better?: new evidence of connectedness’ impact on volatility and price discovery focused on the Korean financial sector.</a:t>
            </a:r>
          </a:p>
          <a:p>
            <a:pPr>
              <a:defRPr/>
            </a:pP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10</a:t>
            </a:r>
            <a:r>
              <a:rPr lang="en-US" altLang="ko-KR" sz="8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international conference on Asia-Pacific financial markets. 2015.12.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AAE24639-D1F0-4493-9F8A-37C2B8E8C0DC}"/>
              </a:ext>
            </a:extLst>
          </p:cNvPr>
          <p:cNvSpPr/>
          <p:nvPr/>
        </p:nvSpPr>
        <p:spPr>
          <a:xfrm>
            <a:off x="1694901" y="4700635"/>
            <a:ext cx="843475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자료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: &lt;</a:t>
            </a: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중학교 생활금융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&gt; </a:t>
            </a: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금융감독원 출판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, 2020</a:t>
            </a: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년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, 34p~39p</a:t>
            </a:r>
          </a:p>
        </p:txBody>
      </p:sp>
    </p:spTree>
    <p:extLst>
      <p:ext uri="{BB962C8B-B14F-4D97-AF65-F5344CB8AC3E}">
        <p14:creationId xmlns:p14="http://schemas.microsoft.com/office/powerpoint/2010/main" val="22454433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어떻게 돈을 버나요</a:t>
            </a:r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endParaRPr lang="ko-KR" altLang="en-US" sz="3600" spc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생각해보기</a:t>
            </a:r>
            <a:r>
              <a:rPr lang="en-US" altLang="ko-KR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&amp;</a:t>
            </a:r>
            <a:r>
              <a:rPr lang="ko-KR" altLang="en-US" sz="2400" b="1" dirty="0" err="1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써보기</a:t>
            </a: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E9FBD00-609C-4656-91E5-84260ABA7C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9687" y="2441487"/>
            <a:ext cx="6842313" cy="224564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20B4979F-60D9-43B8-B7D6-BC5C4DEF6D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199" y="1651180"/>
            <a:ext cx="5086890" cy="448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6893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직업에 따른 소득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활동해 보기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직업에 따라 소득은 얼마나 차이가 날까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?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고용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24(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  <a:hlinkClick r:id="rId3"/>
              </a:rPr>
              <a:t>www.work24.go.kr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)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에 방문하여 이에 대해 알아보자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4BDDB9B-59D0-48CC-BE78-0B573B4CF9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5303" y="2452778"/>
            <a:ext cx="6801394" cy="365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9873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직업에 따른 소득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C105A7E8-40DC-460F-8A5A-CAC37F928F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0705" y="1376240"/>
            <a:ext cx="7630590" cy="462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7306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정리하기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문제로 확인해 보기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1.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다음 빈칸에 들어갈 용어를 바르게 연결한 것은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?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    ㉠                    ㉡</a:t>
            </a: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①   소득                 지대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②   소득                 이윤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③   소득                 임금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④   지출                 이윤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⑤   지출                 임금</a:t>
            </a: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7DB3E42-6690-493D-A781-205CC3618220}"/>
              </a:ext>
            </a:extLst>
          </p:cNvPr>
          <p:cNvSpPr/>
          <p:nvPr/>
        </p:nvSpPr>
        <p:spPr>
          <a:xfrm>
            <a:off x="1795171" y="1994262"/>
            <a:ext cx="8897750" cy="768867"/>
          </a:xfrm>
          <a:prstGeom prst="rect">
            <a:avLst/>
          </a:prstGeom>
          <a:solidFill>
            <a:srgbClr val="F3F3F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개인이나 가계가 벌어들인 돈을 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( 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㉠ 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)(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이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)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라고 한다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. 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개인이나 가계의 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( 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㉠ 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) 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중 큰 비중을 차지하는 것은 노동의 제공 대가인 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( 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㉡ 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)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이다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13324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정리하기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2.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다음 중 현재와 미래의 소득에 영향을 미치는 요인들에 대한 설명으로 적절한 것을 고른 것은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?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①   ㉠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㉡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②   ㉠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㉢</a:t>
            </a: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③   ㉡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㉢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④   ㉡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㉣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⑤   ㉢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㉣</a:t>
            </a: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7DB3E42-6690-493D-A781-205CC3618220}"/>
              </a:ext>
            </a:extLst>
          </p:cNvPr>
          <p:cNvSpPr/>
          <p:nvPr/>
        </p:nvSpPr>
        <p:spPr>
          <a:xfrm>
            <a:off x="1795171" y="1828801"/>
            <a:ext cx="8897750" cy="1201782"/>
          </a:xfrm>
          <a:prstGeom prst="rect">
            <a:avLst/>
          </a:prstGeom>
          <a:solidFill>
            <a:srgbClr val="F3F3F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㉠ 교육 수준이 높을수록 소득이 높다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.</a:t>
            </a:r>
          </a:p>
          <a:p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㉡ 단순 노무직에 비해 전문직의 소득이 높다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.</a:t>
            </a:r>
          </a:p>
          <a:p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㉢ 같은 직업을 가지는 경우 소득의 크기도 같다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.</a:t>
            </a:r>
          </a:p>
          <a:p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㉣ 현재의 보유 자산은 미래 소득에 영향을 미치지 않는다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38418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4"/>
          <p:cNvSpPr>
            <a:spLocks noGrp="1"/>
          </p:cNvSpPr>
          <p:nvPr>
            <p:ph type="body" sz="quarter" idx="10"/>
          </p:nvPr>
        </p:nvSpPr>
        <p:spPr>
          <a:xfrm>
            <a:off x="1774034" y="2183338"/>
            <a:ext cx="9392649" cy="2210122"/>
          </a:xfrm>
        </p:spPr>
        <p:txBody>
          <a:bodyPr/>
          <a:lstStyle/>
          <a:p>
            <a:pPr lvl="0"/>
            <a:r>
              <a:rPr lang="en-US" altLang="ko-KR" sz="36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ko-KR" altLang="en-US" sz="36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수입과 지출 관리</a:t>
            </a:r>
            <a:r>
              <a:rPr lang="en-US" altLang="ko-KR" sz="36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-</a:t>
            </a:r>
            <a:endParaRPr lang="en-US" altLang="ko-KR" sz="3200" spc="0" dirty="0">
              <a:solidFill>
                <a:srgbClr val="000000">
                  <a:lumMod val="75000"/>
                  <a:lumOff val="25000"/>
                </a:srgbClr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endParaRPr lang="en-US" altLang="ko-KR" sz="2000" spc="0" dirty="0">
              <a:solidFill>
                <a:srgbClr val="000000">
                  <a:lumMod val="75000"/>
                  <a:lumOff val="25000"/>
                </a:srgbClr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altLang="ko-KR" sz="32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Chapter 3.</a:t>
            </a:r>
          </a:p>
          <a:p>
            <a:r>
              <a:rPr lang="ko-KR" altLang="en-US" sz="32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물건을 사고 나서 후회하지 않으려면</a:t>
            </a:r>
            <a:r>
              <a:rPr lang="en-US" altLang="ko-KR" sz="32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en-US" altLang="ko-KR" sz="2400" spc="0" dirty="0">
              <a:solidFill>
                <a:schemeClr val="bg2">
                  <a:lumMod val="50000"/>
                </a:schemeClr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694901" y="7558134"/>
            <a:ext cx="84347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Deokjong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ko-K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Jeong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altLang="ko-K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Sunyoung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Park. The more connected, the better?: new evidence of connectedness’ impact on volatility and price discovery focused on the Korean financial sector.</a:t>
            </a:r>
          </a:p>
          <a:p>
            <a:pPr>
              <a:defRPr/>
            </a:pP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10</a:t>
            </a:r>
            <a:r>
              <a:rPr lang="en-US" altLang="ko-KR" sz="8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international conference on Asia-Pacific financial markets. 2015.12.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AAE24639-D1F0-4493-9F8A-37C2B8E8C0DC}"/>
              </a:ext>
            </a:extLst>
          </p:cNvPr>
          <p:cNvSpPr/>
          <p:nvPr/>
        </p:nvSpPr>
        <p:spPr>
          <a:xfrm>
            <a:off x="1694901" y="4700635"/>
            <a:ext cx="843475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자료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: &lt;</a:t>
            </a: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중학교 생활금융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&gt; </a:t>
            </a: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금융감독원 출판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, 2020</a:t>
            </a: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년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, 40p~45p</a:t>
            </a:r>
          </a:p>
        </p:txBody>
      </p:sp>
    </p:spTree>
    <p:extLst>
      <p:ext uri="{BB962C8B-B14F-4D97-AF65-F5344CB8AC3E}">
        <p14:creationId xmlns:p14="http://schemas.microsoft.com/office/powerpoint/2010/main" val="37903303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나도 모르게 지갑을 열고 있네</a:t>
            </a:r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!</a:t>
            </a:r>
            <a:endParaRPr lang="ko-KR" altLang="en-US" sz="3600" spc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생각 </a:t>
            </a:r>
            <a:r>
              <a:rPr lang="ko-KR" altLang="en-US" sz="2400" b="1" dirty="0" err="1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써보기</a:t>
            </a:r>
            <a:endParaRPr lang="ko-KR" altLang="en-US" sz="24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EE07D2D-73F3-4632-84B9-8372343078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5889" y="2459308"/>
            <a:ext cx="8040222" cy="2372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1830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합리적 구매 의사 결정 체험하기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활동해 보기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우리 가족은 겨울 방학 기간에 여행을 계획하고 있다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어디로 여행을 갈지 합리적 의사 결정과정 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5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단계를 통해 문제를 해결해 보자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73652CC-2B6E-4F1A-AB19-7A605569B5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0443" y="2755949"/>
            <a:ext cx="6011114" cy="2229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8136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합리적 구매 의사 결정 체험하기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21ACA048-9345-49FF-875B-B7FF51D697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2222"/>
          <a:stretch/>
        </p:blipFill>
        <p:spPr>
          <a:xfrm>
            <a:off x="2374281" y="1568471"/>
            <a:ext cx="7443439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3723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합리적 구매 의사 결정 체험하기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21ACA048-9345-49FF-875B-B7FF51D697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7397"/>
          <a:stretch/>
        </p:blipFill>
        <p:spPr>
          <a:xfrm>
            <a:off x="2374281" y="1765401"/>
            <a:ext cx="7443439" cy="2921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9866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정리하기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문제로 확인해 보기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1.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우리가 구매 의사 결정을 해야 하는 이유 중 가장 적절한 것은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?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① 상품 생산자는 많지만 소비자는 적기 때문이다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② 1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인당 구입 가능한 상품의 수량이 제한되어 있기 때문이다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③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상품의 생산 및 분배가 시장에서 이루어지고 있기 때문이다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④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상품 구매에 사용할 수 있는 소득이 제한되어 있기 때문이다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⑤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시장에서 판매되고 있는 상품의 종류가 제한되어 있기 때문이다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602264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정리하기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2.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합리적인 구매 의사 결정을 위한 과정이 바르게 연결된 것은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?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① 정보 탐색 → 대안 선택 → 대안 평가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② 정보 탐색 → 대안 평가 → 대안 선택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③ 대안 선택 → 정보 탐색 → 대안 평가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④ 대안 선택 → 대안 평가 → 정보 탐색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⑤ 대안 평가 → 정보 탐색 → 대안 선택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7DB3E42-6690-493D-A781-205CC3618220}"/>
              </a:ext>
            </a:extLst>
          </p:cNvPr>
          <p:cNvSpPr/>
          <p:nvPr/>
        </p:nvSpPr>
        <p:spPr>
          <a:xfrm>
            <a:off x="1795171" y="1497873"/>
            <a:ext cx="8897750" cy="400593"/>
          </a:xfrm>
          <a:prstGeom prst="rect">
            <a:avLst/>
          </a:prstGeom>
          <a:solidFill>
            <a:srgbClr val="F3F3F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문제 인식 → 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(       ) → (       ) → (       ) → 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구매 후 평가</a:t>
            </a:r>
            <a:endParaRPr lang="en-US" altLang="ko-KR" sz="1600" dirty="0">
              <a:solidFill>
                <a:schemeClr val="tx1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7290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4"/>
          <p:cNvSpPr>
            <a:spLocks noGrp="1"/>
          </p:cNvSpPr>
          <p:nvPr>
            <p:ph type="body" sz="quarter" idx="10"/>
          </p:nvPr>
        </p:nvSpPr>
        <p:spPr>
          <a:xfrm>
            <a:off x="1774034" y="2183338"/>
            <a:ext cx="9392649" cy="2210122"/>
          </a:xfrm>
        </p:spPr>
        <p:txBody>
          <a:bodyPr/>
          <a:lstStyle/>
          <a:p>
            <a:pPr lvl="0"/>
            <a:r>
              <a:rPr lang="en-US" altLang="ko-KR" sz="36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ko-KR" altLang="en-US" sz="36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수입과 지출 관리</a:t>
            </a:r>
            <a:r>
              <a:rPr lang="en-US" altLang="ko-KR" sz="36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-</a:t>
            </a:r>
            <a:endParaRPr lang="en-US" altLang="ko-KR" sz="3200" spc="0" dirty="0">
              <a:solidFill>
                <a:srgbClr val="000000">
                  <a:lumMod val="75000"/>
                  <a:lumOff val="25000"/>
                </a:srgbClr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endParaRPr lang="en-US" altLang="ko-KR" sz="2000" spc="0" dirty="0">
              <a:solidFill>
                <a:srgbClr val="000000">
                  <a:lumMod val="75000"/>
                  <a:lumOff val="25000"/>
                </a:srgbClr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altLang="ko-KR" sz="32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Chapter 4.</a:t>
            </a:r>
          </a:p>
          <a:p>
            <a:r>
              <a:rPr lang="ko-KR" altLang="en-US" sz="32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들어오는 돈과 나가는 돈</a:t>
            </a:r>
            <a:endParaRPr lang="en-US" altLang="ko-KR" sz="2400" spc="0" dirty="0">
              <a:solidFill>
                <a:schemeClr val="bg2">
                  <a:lumMod val="50000"/>
                </a:schemeClr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694901" y="7558134"/>
            <a:ext cx="84347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Deokjong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ko-K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Jeong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altLang="ko-K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Sunyoung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Park. The more connected, the better?: new evidence of connectedness’ impact on volatility and price discovery focused on the Korean financial sector.</a:t>
            </a:r>
          </a:p>
          <a:p>
            <a:pPr>
              <a:defRPr/>
            </a:pP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10</a:t>
            </a:r>
            <a:r>
              <a:rPr lang="en-US" altLang="ko-KR" sz="8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international conference on Asia-Pacific financial markets. 2015.12.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AAE24639-D1F0-4493-9F8A-37C2B8E8C0DC}"/>
              </a:ext>
            </a:extLst>
          </p:cNvPr>
          <p:cNvSpPr/>
          <p:nvPr/>
        </p:nvSpPr>
        <p:spPr>
          <a:xfrm>
            <a:off x="1694901" y="4700635"/>
            <a:ext cx="843475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자료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: &lt;</a:t>
            </a: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중학교 생활금융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&gt; </a:t>
            </a: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금융감독원 출판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, 2020</a:t>
            </a: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년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, 46p~51p</a:t>
            </a:r>
          </a:p>
        </p:txBody>
      </p:sp>
    </p:spTree>
    <p:extLst>
      <p:ext uri="{BB962C8B-B14F-4D97-AF65-F5344CB8AC3E}">
        <p14:creationId xmlns:p14="http://schemas.microsoft.com/office/powerpoint/2010/main" val="29831809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흑자와 적자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생각해 보기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흑자는 검은색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적자는 빨간색과 관련 있다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왜 이러한 표현을 사용한 것일까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?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F3D1484-72FD-4CE9-8590-60B78F933E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1735" y="2908417"/>
            <a:ext cx="3448531" cy="220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3157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흑자와 적자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생각 </a:t>
            </a:r>
            <a:r>
              <a:rPr lang="ko-KR" altLang="en-US" sz="2400" b="1" dirty="0" err="1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써보기</a:t>
            </a:r>
            <a:endParaRPr lang="ko-KR" altLang="en-US" sz="24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621D46A8-8B67-4A67-8F86-C005C9AE69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126" y="2104393"/>
            <a:ext cx="8049748" cy="3019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5818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내 예산 관리해 보기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활동해 보기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용돈이 들어오고 나가는 것을 기록하고 분석해 보자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일주일 단위로 예상 수입을 근거로 지출 계획을 세운 뒤 용돈 기입장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용돈 관리 프로그램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봉투 분류법 등으로 예산을 관리한다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59DB145-673F-47A7-B4F0-F310A2C51A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9895"/>
          <a:stretch/>
        </p:blipFill>
        <p:spPr>
          <a:xfrm>
            <a:off x="2296757" y="2585021"/>
            <a:ext cx="6960132" cy="36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4729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내 예산 관리해 보기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F0F5564-F244-4924-8A32-07E4E902D2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444" y="1263496"/>
            <a:ext cx="7487695" cy="480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1247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정리하기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문제로 확인해 보기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1.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예산 관리에 대한 내용으로 가장 적절한 것은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?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①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가능한 세금 등의 </a:t>
            </a:r>
            <a:r>
              <a:rPr lang="ko-KR" altLang="en-US" sz="200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비소비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지출을 줄인다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②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소득이 소비보다 많으면 자산이 늘어나기 힘들다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③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수입에 비해 지출이 많은 예산을 흑자 예산이라고 한다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④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수입에 비해 지출이 적은 예산을 적자 예산이라고 한다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⑤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벌어들일 소득을 예상하고 이를 바탕으로 지출 계획을 세운다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060264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정리하기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2.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다음과 같은 예산 관리 도구들의 공통적인 목적으로 가장 적절한 것은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?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① 수입의 극대화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② 편익의 극대화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③ 효과적인 예산 관리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④ 소비 지출의 극대화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⑤ 예기치 못한 위험에 대비</a:t>
            </a: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4167142-549D-4223-80EA-0DFB407766EE}"/>
              </a:ext>
            </a:extLst>
          </p:cNvPr>
          <p:cNvSpPr/>
          <p:nvPr/>
        </p:nvSpPr>
        <p:spPr>
          <a:xfrm>
            <a:off x="1795171" y="1588465"/>
            <a:ext cx="8897750" cy="363238"/>
          </a:xfrm>
          <a:prstGeom prst="rect">
            <a:avLst/>
          </a:prstGeom>
          <a:solidFill>
            <a:srgbClr val="F3F3F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용돈 기입장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, 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가계부</a:t>
            </a:r>
            <a:r>
              <a:rPr lang="en-US" altLang="ko-KR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, </a:t>
            </a:r>
            <a:r>
              <a:rPr lang="ko-KR" altLang="en-US" sz="1600" dirty="0">
                <a:solidFill>
                  <a:schemeClr val="tx1"/>
                </a:solidFill>
                <a:latin typeface="Lucida Console" panose="020B0609040504020204" pitchFamily="49" charset="0"/>
              </a:rPr>
              <a:t>각종 컴퓨터용 모바일용 예산 관리 프로그램</a:t>
            </a:r>
            <a:endParaRPr lang="en-US" altLang="ko-KR" sz="1600" dirty="0">
              <a:solidFill>
                <a:schemeClr val="tx1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7525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4"/>
          <p:cNvSpPr>
            <a:spLocks noGrp="1"/>
          </p:cNvSpPr>
          <p:nvPr>
            <p:ph type="body" sz="quarter" idx="10"/>
          </p:nvPr>
        </p:nvSpPr>
        <p:spPr>
          <a:xfrm>
            <a:off x="1774034" y="2183338"/>
            <a:ext cx="9392649" cy="2210122"/>
          </a:xfrm>
        </p:spPr>
        <p:txBody>
          <a:bodyPr/>
          <a:lstStyle/>
          <a:p>
            <a:pPr lvl="0"/>
            <a:r>
              <a:rPr lang="en-US" altLang="ko-KR" sz="36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ko-KR" altLang="en-US" sz="36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저축과 투자</a:t>
            </a:r>
            <a:r>
              <a:rPr lang="en-US" altLang="ko-KR" sz="36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-</a:t>
            </a:r>
            <a:endParaRPr lang="en-US" altLang="ko-KR" sz="3200" spc="0" dirty="0">
              <a:solidFill>
                <a:srgbClr val="000000">
                  <a:lumMod val="75000"/>
                  <a:lumOff val="25000"/>
                </a:srgbClr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endParaRPr lang="en-US" altLang="ko-KR" sz="2000" spc="0" dirty="0">
              <a:solidFill>
                <a:srgbClr val="000000">
                  <a:lumMod val="75000"/>
                  <a:lumOff val="25000"/>
                </a:srgbClr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altLang="ko-KR" sz="32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Chapter 5.</a:t>
            </a:r>
          </a:p>
          <a:p>
            <a:r>
              <a:rPr lang="ko-KR" altLang="en-US" sz="32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무엇이 </a:t>
            </a:r>
            <a:r>
              <a:rPr lang="ko-KR" altLang="en-US" sz="3200" spc="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다른가요</a:t>
            </a:r>
            <a:r>
              <a:rPr lang="en-US" altLang="ko-KR" sz="32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en-US" altLang="ko-KR" sz="2400" spc="0" dirty="0">
              <a:solidFill>
                <a:schemeClr val="bg2">
                  <a:lumMod val="50000"/>
                </a:schemeClr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694901" y="7558134"/>
            <a:ext cx="84347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Deokjong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ko-K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Jeong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altLang="ko-K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Sunyoung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Park. The more connected, the better?: new evidence of connectedness’ impact on volatility and price discovery focused on the Korean financial sector.</a:t>
            </a:r>
          </a:p>
          <a:p>
            <a:pPr>
              <a:defRPr/>
            </a:pP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10</a:t>
            </a:r>
            <a:r>
              <a:rPr lang="en-US" altLang="ko-KR" sz="8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international conference on Asia-Pacific financial markets. 2015.12.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AAE24639-D1F0-4493-9F8A-37C2B8E8C0DC}"/>
              </a:ext>
            </a:extLst>
          </p:cNvPr>
          <p:cNvSpPr/>
          <p:nvPr/>
        </p:nvSpPr>
        <p:spPr>
          <a:xfrm>
            <a:off x="1694901" y="4700635"/>
            <a:ext cx="843475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자료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: &lt;</a:t>
            </a: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중학교 생활금융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&gt; </a:t>
            </a: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금융감독원 출판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, 2020</a:t>
            </a:r>
            <a:r>
              <a:rPr lang="ko-KR" altLang="en-US" sz="1000" dirty="0">
                <a:latin typeface="+mn-ea"/>
                <a:cs typeface="Tahoma" panose="020B0604030504040204" pitchFamily="34" charset="0"/>
              </a:rPr>
              <a:t>년</a:t>
            </a:r>
            <a:r>
              <a:rPr lang="en-US" altLang="ko-KR" sz="1000" dirty="0">
                <a:latin typeface="+mn-ea"/>
                <a:cs typeface="Tahoma" panose="020B0604030504040204" pitchFamily="34" charset="0"/>
              </a:rPr>
              <a:t>, 60p~65p</a:t>
            </a:r>
          </a:p>
        </p:txBody>
      </p:sp>
    </p:spTree>
    <p:extLst>
      <p:ext uri="{BB962C8B-B14F-4D97-AF65-F5344CB8AC3E}">
        <p14:creationId xmlns:p14="http://schemas.microsoft.com/office/powerpoint/2010/main" val="41465166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저축 방법 비교해 보기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생각해 보기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다음 네 가지의 저축 방법을 살펴보고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물음에 답해 보자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A3ABEA4E-9C25-4C3D-9560-0065EB4805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9064" y="1890741"/>
            <a:ext cx="5233872" cy="438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7428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저축 방법 비교해 보기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생각 </a:t>
            </a:r>
            <a:r>
              <a:rPr lang="ko-KR" altLang="en-US" sz="2400" b="1" dirty="0" err="1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써보기</a:t>
            </a: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EFF275D-5078-4F62-B258-772C187C75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1600" y="2285133"/>
            <a:ext cx="8068801" cy="2391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9184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비교 체험</a:t>
            </a:r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ko-KR" altLang="en-US" sz="3600" spc="0" dirty="0" err="1">
                <a:latin typeface="Calibri" panose="020F0502020204030204" pitchFamily="34" charset="0"/>
                <a:cs typeface="Calibri" panose="020F0502020204030204" pitchFamily="34" charset="0"/>
              </a:rPr>
              <a:t>단리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vs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복리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활동해 보기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예금을 할 경우에는 </a:t>
            </a:r>
            <a:r>
              <a:rPr lang="ko-KR" altLang="en-US" sz="200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단리식으로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금리를 계산하는가 아니면 복리식으로 계산하는가를 따져 보아야 한다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 </a:t>
            </a:r>
            <a:r>
              <a:rPr lang="ko-KR" altLang="en-US" sz="200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단리는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원금에만 이자가 적용되고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복리는 원금과 이자에 모두 이자가 적용되는 방식인데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이 두 방식은 나중에 받게 되는 이자의 금액에서 큰 차이가 난다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480990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비교 체험</a:t>
            </a:r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ko-KR" altLang="en-US" sz="3600" spc="0" dirty="0" err="1">
                <a:latin typeface="Calibri" panose="020F0502020204030204" pitchFamily="34" charset="0"/>
                <a:cs typeface="Calibri" panose="020F0502020204030204" pitchFamily="34" charset="0"/>
              </a:rPr>
              <a:t>단리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vs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복리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0A6E5FC1-58B5-4B47-BAA9-48EE686765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9702" y="1245345"/>
            <a:ext cx="7412597" cy="498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5027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비교 체험</a:t>
            </a:r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ko-KR" altLang="en-US" sz="3600" spc="0" dirty="0" err="1">
                <a:latin typeface="Calibri" panose="020F0502020204030204" pitchFamily="34" charset="0"/>
                <a:cs typeface="Calibri" panose="020F0502020204030204" pitchFamily="34" charset="0"/>
              </a:rPr>
              <a:t>단리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vs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복리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이자율이 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5%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일 때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1,000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만 원을 예금할 경우 </a:t>
            </a:r>
            <a:r>
              <a:rPr lang="ko-KR" altLang="en-US" sz="200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단리와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복리의 차이를 ‘금융 소비자 정보 포털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(http://fine.fss.or.kr)’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의 ‘금융 거래 계산기</a:t>
            </a:r>
            <a:b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</a:b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(https://fine.fss.or.kr/fine/fnctip/dpstCalc/view.do?menuNo=900018)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’를 이용하여 확인하고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그래프로 나타내 보자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1647064-4C83-469F-AFDE-5BEADA140B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934" y="2665155"/>
            <a:ext cx="10437109" cy="350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7582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en-US" altLang="ko-KR" sz="3600" spc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정리하기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rgbClr val="004376"/>
              </a:buClr>
            </a:pPr>
            <a:r>
              <a:rPr lang="ko-KR" altLang="en-US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문제로 확인해 보기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1.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다음 중 수시 입출금식 예금의 특징에 대한 설명으로 가장 적절한 것은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?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①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정기 예금보다 이자율이 높다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②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자유롭게 입출금을 할 수 있다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③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일정 기간 동안 목돈을 은행에 예치해야 한다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④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일정한 금액을 매월 정기적으로 저축해야 한다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⑤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목돈을 마련하고자 할 때 가장 적합한 예금이다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073253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1157" y="198847"/>
            <a:ext cx="8706513" cy="698928"/>
          </a:xfrm>
        </p:spPr>
        <p:txBody>
          <a:bodyPr/>
          <a:lstStyle/>
          <a:p>
            <a:r>
              <a:rPr lang="en-US" altLang="ko-KR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en-US" altLang="ko-KR" sz="3600" spc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ko-KR" altLang="en-US" sz="3600" spc="0" dirty="0">
                <a:latin typeface="Calibri" panose="020F0502020204030204" pitchFamily="34" charset="0"/>
                <a:cs typeface="Calibri" panose="020F0502020204030204" pitchFamily="34" charset="0"/>
              </a:rPr>
              <a:t>정리하기</a:t>
            </a:r>
          </a:p>
        </p:txBody>
      </p:sp>
      <p:sp>
        <p:nvSpPr>
          <p:cNvPr id="6" name="텍스트 개체 틀 5"/>
          <p:cNvSpPr txBox="1">
            <a:spLocks/>
          </p:cNvSpPr>
          <p:nvPr/>
        </p:nvSpPr>
        <p:spPr>
          <a:xfrm>
            <a:off x="1499080" y="801933"/>
            <a:ext cx="9206228" cy="2465510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Bef>
                <a:spcPct val="20000"/>
              </a:spcBef>
              <a:buClr>
                <a:srgbClr val="004376"/>
              </a:buClr>
            </a:pPr>
            <a:endParaRPr lang="en-US" altLang="ko-KR" sz="16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2.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1,000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만 원을 복리로 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2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년 동안 예치할 경우 기대할 수 있는 이자는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? (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단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이자율은 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10%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로 가정한다</a:t>
            </a: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.)</a:t>
            </a:r>
          </a:p>
          <a:p>
            <a:pPr marL="285750" indent="-285750" latinLnBrk="0">
              <a:spcBef>
                <a:spcPct val="20000"/>
              </a:spcBef>
              <a:buClr>
                <a:srgbClr val="004376"/>
              </a:buClr>
              <a:buFont typeface="Wingdings" panose="05000000000000000000" pitchFamily="2" charset="2"/>
              <a:buChar char="§"/>
            </a:pP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① 100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만 원</a:t>
            </a: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② 110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만 원</a:t>
            </a: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③ 200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만 원</a:t>
            </a: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④ 210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만 원</a:t>
            </a: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>
              <a:spcBef>
                <a:spcPct val="20000"/>
              </a:spcBef>
              <a:buClr>
                <a:srgbClr val="004376"/>
              </a:buClr>
            </a:pPr>
            <a:r>
              <a:rPr lang="en-US" altLang="ko-KR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        ⑤ 220</a:t>
            </a:r>
            <a:r>
              <a:rPr lang="ko-KR" altLang="en-US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ahoma" panose="020B0604030504040204" pitchFamily="34" charset="0"/>
              </a:rPr>
              <a:t>만 원</a:t>
            </a:r>
            <a:endParaRPr lang="en-US" altLang="ko-KR" sz="20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8789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1611</Words>
  <Application>Microsoft Office PowerPoint</Application>
  <PresentationFormat>와이드스크린</PresentationFormat>
  <Paragraphs>216</Paragraphs>
  <Slides>37</Slides>
  <Notes>32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37</vt:i4>
      </vt:variant>
    </vt:vector>
  </HeadingPairs>
  <TitlesOfParts>
    <vt:vector size="45" baseType="lpstr">
      <vt:lpstr>나눔고딕</vt:lpstr>
      <vt:lpstr>맑은 고딕</vt:lpstr>
      <vt:lpstr>Arial</vt:lpstr>
      <vt:lpstr>Calibri</vt:lpstr>
      <vt:lpstr>Lucida Console</vt:lpstr>
      <vt:lpstr>Tahoma</vt:lpstr>
      <vt:lpstr>Wingdings</vt:lpstr>
      <vt:lpstr>Office 테마</vt:lpstr>
      <vt:lpstr>PowerPoint 프레젠테이션</vt:lpstr>
      <vt:lpstr>1. 내 인생 최고의 선택 vs 내 인생 최악의 선택</vt:lpstr>
      <vt:lpstr>1. 내 인생 최고의 선택 vs 내 인생 최악의 선택</vt:lpstr>
      <vt:lpstr>1. 내 인생 최고의 선택 vs 내 인생 최악의 선택</vt:lpstr>
      <vt:lpstr>3. 선택에 따른 편익과 기회비용 확인하기</vt:lpstr>
      <vt:lpstr>3. 선택에 따른 편익과 기회비용 확인하기</vt:lpstr>
      <vt:lpstr>3. 선택에 따른 편익과 기회비용 확인하기</vt:lpstr>
      <vt:lpstr>5. 정리하기</vt:lpstr>
      <vt:lpstr>5. 정리하기</vt:lpstr>
      <vt:lpstr>PowerPoint 프레젠테이션</vt:lpstr>
      <vt:lpstr>1. 어떻게 돈을 버나요?</vt:lpstr>
      <vt:lpstr>3. 직업에 따른 소득</vt:lpstr>
      <vt:lpstr>3. 직업에 따른 소득</vt:lpstr>
      <vt:lpstr>5. 정리하기</vt:lpstr>
      <vt:lpstr>5. 정리하기</vt:lpstr>
      <vt:lpstr>PowerPoint 프레젠테이션</vt:lpstr>
      <vt:lpstr>1. 나도 모르게 지갑을 열고 있네!</vt:lpstr>
      <vt:lpstr>3. 합리적 구매 의사 결정 체험하기</vt:lpstr>
      <vt:lpstr>3. 합리적 구매 의사 결정 체험하기</vt:lpstr>
      <vt:lpstr>3. 합리적 구매 의사 결정 체험하기</vt:lpstr>
      <vt:lpstr>5. 정리하기</vt:lpstr>
      <vt:lpstr>5. 정리하기</vt:lpstr>
      <vt:lpstr>PowerPoint 프레젠테이션</vt:lpstr>
      <vt:lpstr>1. 흑자와 적자</vt:lpstr>
      <vt:lpstr>1. 흑자와 적자</vt:lpstr>
      <vt:lpstr>3. 내 예산 관리해 보기</vt:lpstr>
      <vt:lpstr>3. 내 예산 관리해 보기</vt:lpstr>
      <vt:lpstr>5. 정리하기</vt:lpstr>
      <vt:lpstr>5. 정리하기</vt:lpstr>
      <vt:lpstr>PowerPoint 프레젠테이션</vt:lpstr>
      <vt:lpstr>1. 저축 방법 비교해 보기</vt:lpstr>
      <vt:lpstr>1. 저축 방법 비교해 보기</vt:lpstr>
      <vt:lpstr>3. 비교 체험, 단리 vs 복리</vt:lpstr>
      <vt:lpstr>3. 비교 체험, 단리 vs 복리</vt:lpstr>
      <vt:lpstr>3. 비교 체험, 단리 vs 복리</vt:lpstr>
      <vt:lpstr>5. 정리하기</vt:lpstr>
      <vt:lpstr>5. 정리하기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pceo</dc:creator>
  <cp:lastModifiedBy>pceo</cp:lastModifiedBy>
  <cp:revision>2</cp:revision>
  <dcterms:created xsi:type="dcterms:W3CDTF">2024-09-20T00:35:06Z</dcterms:created>
  <dcterms:modified xsi:type="dcterms:W3CDTF">2024-09-20T00:49:10Z</dcterms:modified>
</cp:coreProperties>
</file>