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6" r:id="rId1"/>
  </p:sldMasterIdLst>
  <p:notesMasterIdLst>
    <p:notesMasterId r:id="rId12"/>
  </p:notesMasterIdLst>
  <p:handoutMasterIdLst>
    <p:handoutMasterId r:id="rId13"/>
  </p:handoutMasterIdLst>
  <p:sldIdLst>
    <p:sldId id="604" r:id="rId2"/>
    <p:sldId id="568" r:id="rId3"/>
    <p:sldId id="394" r:id="rId4"/>
    <p:sldId id="607" r:id="rId5"/>
    <p:sldId id="608" r:id="rId6"/>
    <p:sldId id="609" r:id="rId7"/>
    <p:sldId id="610" r:id="rId8"/>
    <p:sldId id="601" r:id="rId9"/>
    <p:sldId id="594" r:id="rId10"/>
    <p:sldId id="395" r:id="rId11"/>
  </p:sldIdLst>
  <p:sldSz cx="12192000" cy="6858000"/>
  <p:notesSz cx="6858000" cy="9144000"/>
  <p:embeddedFontLst>
    <p:embeddedFont>
      <p:font typeface="맑은 고딕" panose="020B0503020000020004" pitchFamily="34" charset="-127"/>
      <p:regular r:id="rId14"/>
      <p:bold r:id="rId15"/>
    </p:embeddedFont>
    <p:embeddedFont>
      <p:font typeface="나눔명조 ExtraBold" panose="02020603020101020101" pitchFamily="18" charset="-127"/>
      <p:bold r:id="rId16"/>
    </p:embeddedFont>
    <p:embeddedFont>
      <p:font typeface="나눔스퀘어 Bold" panose="020B0600000101010101" pitchFamily="34" charset="-127"/>
      <p:bold r:id="rId17"/>
    </p:embeddedFont>
    <p:embeddedFont>
      <p:font typeface="나눔스퀘어 ExtraBold" panose="020B0600000101010101" pitchFamily="34" charset="-127"/>
      <p:bold r:id="rId18"/>
    </p:embeddedFont>
    <p:embeddedFont>
      <p:font typeface="배달의민족 도현" panose="020B0600000101010101" pitchFamily="34" charset="-127"/>
      <p:regular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1D8C"/>
    <a:srgbClr val="C0C0FF"/>
    <a:srgbClr val="FFFFFF"/>
    <a:srgbClr val="E7E7FF"/>
    <a:srgbClr val="1919FF"/>
    <a:srgbClr val="C8BDF1"/>
    <a:srgbClr val="B8AAED"/>
    <a:srgbClr val="502CD1"/>
    <a:srgbClr val="4627B7"/>
    <a:srgbClr val="92AA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64" autoAdjust="0"/>
    <p:restoredTop sz="96190" autoAdjust="0"/>
  </p:normalViewPr>
  <p:slideViewPr>
    <p:cSldViewPr snapToGrid="0">
      <p:cViewPr varScale="1">
        <p:scale>
          <a:sx n="123" d="100"/>
          <a:sy n="123" d="100"/>
        </p:scale>
        <p:origin x="64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2416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1FC1B05-D340-4274-BE51-A25C7251D9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E33B70F-FAB5-4512-A4BA-265185D3131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036D56-AC78-4E46-9BA0-3416D7D10221}" type="datetimeFigureOut">
              <a:rPr lang="ko-KR" altLang="en-US" smtClean="0"/>
              <a:t>2022. 6. 11.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61CE29B-C394-4F06-B36A-7990262EEE3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9E8BD69-B989-4ABC-B246-BCA865251B2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503185-A783-4AB4-BD5C-1D6A28621B0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07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36FB-C10C-479A-9DFD-15DEB134881C}" type="datetimeFigureOut">
              <a:rPr lang="ko-KR" altLang="en-US" smtClean="0"/>
              <a:t>2022. 6. 11.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4B5D5-48B7-4F94-AE9E-F3674E4400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00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rgbClr val="C0C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F87D5C2-663D-4C45-B332-B6AF4C8785C8}"/>
              </a:ext>
            </a:extLst>
          </p:cNvPr>
          <p:cNvSpPr/>
          <p:nvPr userDrawn="1"/>
        </p:nvSpPr>
        <p:spPr>
          <a:xfrm>
            <a:off x="259883" y="504591"/>
            <a:ext cx="11672235" cy="6100654"/>
          </a:xfrm>
          <a:prstGeom prst="roundRect">
            <a:avLst>
              <a:gd name="adj" fmla="val 2455"/>
            </a:avLst>
          </a:prstGeom>
          <a:gradFill>
            <a:gsLst>
              <a:gs pos="95000">
                <a:srgbClr val="F1F4FD"/>
              </a:gs>
              <a:gs pos="1000">
                <a:schemeClr val="bg1"/>
              </a:gs>
            </a:gsLst>
            <a:lin ang="27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CD6D6C-3F96-4E47-97E3-C595B349B568}"/>
              </a:ext>
            </a:extLst>
          </p:cNvPr>
          <p:cNvSpPr txBox="1"/>
          <p:nvPr userDrawn="1"/>
        </p:nvSpPr>
        <p:spPr>
          <a:xfrm>
            <a:off x="9802125" y="156529"/>
            <a:ext cx="20453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포스텍영재기업인교육원</a:t>
            </a:r>
          </a:p>
        </p:txBody>
      </p:sp>
      <p:sp>
        <p:nvSpPr>
          <p:cNvPr id="4" name="사각형: 둥근 위쪽 모서리 3">
            <a:extLst>
              <a:ext uri="{FF2B5EF4-FFF2-40B4-BE49-F238E27FC236}">
                <a16:creationId xmlns:a16="http://schemas.microsoft.com/office/drawing/2014/main" id="{4468DC49-3F03-4C18-B3F6-D69C6F93FCCD}"/>
              </a:ext>
            </a:extLst>
          </p:cNvPr>
          <p:cNvSpPr/>
          <p:nvPr userDrawn="1"/>
        </p:nvSpPr>
        <p:spPr>
          <a:xfrm>
            <a:off x="259883" y="504591"/>
            <a:ext cx="11672234" cy="756942"/>
          </a:xfrm>
          <a:prstGeom prst="round2SameRect">
            <a:avLst>
              <a:gd name="adj1" fmla="val 19932"/>
              <a:gd name="adj2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슬라이드 번호 개체 틀 5">
            <a:extLst>
              <a:ext uri="{FF2B5EF4-FFF2-40B4-BE49-F238E27FC236}">
                <a16:creationId xmlns:a16="http://schemas.microsoft.com/office/drawing/2014/main" id="{48378EAC-94F2-4782-AB96-9E004F7CD081}"/>
              </a:ext>
            </a:extLst>
          </p:cNvPr>
          <p:cNvSpPr txBox="1">
            <a:spLocks/>
          </p:cNvSpPr>
          <p:nvPr userDrawn="1"/>
        </p:nvSpPr>
        <p:spPr>
          <a:xfrm>
            <a:off x="11685697" y="6587129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C2A44E2-9764-49F7-B481-28B4312A709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7742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solidFill>
          <a:srgbClr val="C0C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CD6D6C-3F96-4E47-97E3-C595B349B568}"/>
              </a:ext>
            </a:extLst>
          </p:cNvPr>
          <p:cNvSpPr txBox="1"/>
          <p:nvPr userDrawn="1"/>
        </p:nvSpPr>
        <p:spPr>
          <a:xfrm>
            <a:off x="9802125" y="156529"/>
            <a:ext cx="20453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포스텍영재기업인교육원</a:t>
            </a: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FB32F3CB-04FA-45B3-89F9-7EC6E785129D}"/>
              </a:ext>
            </a:extLst>
          </p:cNvPr>
          <p:cNvSpPr txBox="1">
            <a:spLocks/>
          </p:cNvSpPr>
          <p:nvPr userDrawn="1"/>
        </p:nvSpPr>
        <p:spPr>
          <a:xfrm>
            <a:off x="11685697" y="6587129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C2A44E2-9764-49F7-B481-28B4312A709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5173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CD6D6C-3F96-4E47-97E3-C595B349B568}"/>
              </a:ext>
            </a:extLst>
          </p:cNvPr>
          <p:cNvSpPr txBox="1"/>
          <p:nvPr userDrawn="1"/>
        </p:nvSpPr>
        <p:spPr>
          <a:xfrm>
            <a:off x="9802125" y="156529"/>
            <a:ext cx="20453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포스텍영재기업인교육원</a:t>
            </a:r>
          </a:p>
        </p:txBody>
      </p:sp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FB32F3CB-04FA-45B3-89F9-7EC6E785129D}"/>
              </a:ext>
            </a:extLst>
          </p:cNvPr>
          <p:cNvSpPr txBox="1">
            <a:spLocks/>
          </p:cNvSpPr>
          <p:nvPr userDrawn="1"/>
        </p:nvSpPr>
        <p:spPr>
          <a:xfrm>
            <a:off x="11685697" y="6587129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C2A44E2-9764-49F7-B481-28B4312A709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644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90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ED0BD1-39E7-B24D-A80D-755CE779D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kumimoji="1"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82005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6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75" r:id="rId3"/>
    <p:sldLayoutId id="2147483658" r:id="rId4"/>
    <p:sldLayoutId id="2147483659" r:id="rId5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sv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98B42B89-7CDB-4F62-B49B-A21658319F55}"/>
              </a:ext>
            </a:extLst>
          </p:cNvPr>
          <p:cNvSpPr/>
          <p:nvPr/>
        </p:nvSpPr>
        <p:spPr>
          <a:xfrm>
            <a:off x="259882" y="521525"/>
            <a:ext cx="11672235" cy="6100654"/>
          </a:xfrm>
          <a:prstGeom prst="roundRect">
            <a:avLst>
              <a:gd name="adj" fmla="val 2455"/>
            </a:avLst>
          </a:prstGeom>
          <a:gradFill flip="none" rotWithShape="1">
            <a:gsLst>
              <a:gs pos="30000">
                <a:srgbClr val="F1F4FD"/>
              </a:gs>
              <a:gs pos="63000">
                <a:schemeClr val="bg1"/>
              </a:gs>
            </a:gsLst>
            <a:lin ang="135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B9B5C4B-3541-47F3-AAC8-6B5283905DEC}"/>
              </a:ext>
            </a:extLst>
          </p:cNvPr>
          <p:cNvSpPr txBox="1"/>
          <p:nvPr/>
        </p:nvSpPr>
        <p:spPr>
          <a:xfrm>
            <a:off x="9878325" y="132992"/>
            <a:ext cx="20453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포스텍영재기업인교육원</a:t>
            </a:r>
          </a:p>
        </p:txBody>
      </p:sp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97455-34C8-491B-AA0C-823EC6932B99}"/>
              </a:ext>
            </a:extLst>
          </p:cNvPr>
          <p:cNvSpPr txBox="1"/>
          <p:nvPr/>
        </p:nvSpPr>
        <p:spPr>
          <a:xfrm>
            <a:off x="893680" y="1642149"/>
            <a:ext cx="43989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solidFill>
                  <a:schemeClr val="accent4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아이디어 창출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DEA8A3-FB9C-4CF5-8EF5-E6D5A26F0DD5}"/>
              </a:ext>
            </a:extLst>
          </p:cNvPr>
          <p:cNvSpPr txBox="1"/>
          <p:nvPr/>
        </p:nvSpPr>
        <p:spPr>
          <a:xfrm>
            <a:off x="893680" y="1178578"/>
            <a:ext cx="17016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bg2">
                    <a:lumMod val="75000"/>
                  </a:schemeClr>
                </a:solidFill>
                <a:latin typeface="+mj-ea"/>
                <a:ea typeface="+mj-ea"/>
              </a:rPr>
              <a:t>PART THREE</a:t>
            </a:r>
            <a:endParaRPr lang="ko-KR" altLang="en-US" sz="2000" dirty="0">
              <a:solidFill>
                <a:schemeClr val="bg2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" name="사각형: 둥근 위쪽 모서리 7">
            <a:extLst>
              <a:ext uri="{FF2B5EF4-FFF2-40B4-BE49-F238E27FC236}">
                <a16:creationId xmlns:a16="http://schemas.microsoft.com/office/drawing/2014/main" id="{4CABA340-BEA9-431A-8F84-70F211CAC91C}"/>
              </a:ext>
            </a:extLst>
          </p:cNvPr>
          <p:cNvSpPr/>
          <p:nvPr/>
        </p:nvSpPr>
        <p:spPr>
          <a:xfrm flipV="1">
            <a:off x="240631" y="6468672"/>
            <a:ext cx="11691485" cy="15350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래픽 20">
            <a:extLst>
              <a:ext uri="{FF2B5EF4-FFF2-40B4-BE49-F238E27FC236}">
                <a16:creationId xmlns:a16="http://schemas.microsoft.com/office/drawing/2014/main" id="{DF0D6881-49AE-4C32-947F-E3417B767C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63969" y="743471"/>
            <a:ext cx="238661" cy="238661"/>
          </a:xfrm>
          <a:prstGeom prst="rect">
            <a:avLst/>
          </a:prstGeom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33E53C85-065C-4483-82A9-9BE93726425F}"/>
              </a:ext>
            </a:extLst>
          </p:cNvPr>
          <p:cNvGrpSpPr/>
          <p:nvPr/>
        </p:nvGrpSpPr>
        <p:grpSpPr>
          <a:xfrm>
            <a:off x="1235179" y="5025563"/>
            <a:ext cx="485514" cy="191651"/>
            <a:chOff x="4889500" y="-1638300"/>
            <a:chExt cx="241300" cy="95250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397C88D6-D522-4FCA-959A-8E7E011D800A}"/>
                </a:ext>
              </a:extLst>
            </p:cNvPr>
            <p:cNvSpPr/>
            <p:nvPr/>
          </p:nvSpPr>
          <p:spPr>
            <a:xfrm>
              <a:off x="4889500" y="-1638300"/>
              <a:ext cx="95250" cy="952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63356D9A-89C1-4F72-B323-A00125D3BB74}"/>
                </a:ext>
              </a:extLst>
            </p:cNvPr>
            <p:cNvSpPr/>
            <p:nvPr/>
          </p:nvSpPr>
          <p:spPr>
            <a:xfrm>
              <a:off x="5035550" y="-1638300"/>
              <a:ext cx="95250" cy="952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8E087E25-5D42-41D3-993B-263EE4BEE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42615" y="2081385"/>
            <a:ext cx="4700423" cy="376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77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4" y="683922"/>
            <a:ext cx="34730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스마트 케이스 사례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50435E-1C5C-0ACD-1520-48A60D832695}"/>
              </a:ext>
            </a:extLst>
          </p:cNvPr>
          <p:cNvSpPr txBox="1"/>
          <p:nvPr/>
        </p:nvSpPr>
        <p:spPr>
          <a:xfrm>
            <a:off x="2860980" y="4957795"/>
            <a:ext cx="64700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슬리퍼</a:t>
            </a:r>
            <a:r>
              <a:rPr lang="en-US" altLang="ko-KR" sz="2500" dirty="0"/>
              <a:t>, </a:t>
            </a:r>
            <a:r>
              <a:rPr lang="ko-KR" altLang="en-US" sz="2500" dirty="0"/>
              <a:t>클립</a:t>
            </a:r>
            <a:r>
              <a:rPr lang="en-US" altLang="ko-KR" sz="2500" dirty="0"/>
              <a:t>, </a:t>
            </a:r>
            <a:r>
              <a:rPr lang="ko-KR" altLang="en-US" sz="2500" dirty="0"/>
              <a:t>케이스</a:t>
            </a:r>
            <a:r>
              <a:rPr lang="en-US" altLang="ko-KR" sz="2500" dirty="0"/>
              <a:t>, </a:t>
            </a:r>
            <a:r>
              <a:rPr lang="ko-KR" altLang="en-US" sz="2500" dirty="0"/>
              <a:t>마스크</a:t>
            </a:r>
            <a:r>
              <a:rPr lang="en-US" altLang="ko-KR" sz="2500" dirty="0"/>
              <a:t>, </a:t>
            </a:r>
            <a:r>
              <a:rPr lang="ko-KR" altLang="en-US" sz="2500" dirty="0"/>
              <a:t>볼펜 뚜껑</a:t>
            </a:r>
            <a:r>
              <a:rPr lang="en-US" altLang="ko-KR" sz="2500" dirty="0"/>
              <a:t>, </a:t>
            </a:r>
            <a:r>
              <a:rPr lang="ko-KR" altLang="en-US" sz="2500" dirty="0"/>
              <a:t>그릇</a:t>
            </a:r>
            <a:r>
              <a:rPr lang="en-US" altLang="ko-KR" sz="2500" dirty="0"/>
              <a:t> </a:t>
            </a:r>
            <a:r>
              <a:rPr lang="ko-KR" altLang="en-US" sz="2500" dirty="0"/>
              <a:t>등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784B03-44A3-41D7-F9C0-1F8AB44E2F60}"/>
              </a:ext>
            </a:extLst>
          </p:cNvPr>
          <p:cNvSpPr txBox="1"/>
          <p:nvPr/>
        </p:nvSpPr>
        <p:spPr>
          <a:xfrm>
            <a:off x="3323446" y="3015315"/>
            <a:ext cx="554510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제품을 간단하게 개량하는 발명 아이디어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87C472-E8C9-52CF-357A-C428ECA3B806}"/>
              </a:ext>
            </a:extLst>
          </p:cNvPr>
          <p:cNvSpPr txBox="1"/>
          <p:nvPr/>
        </p:nvSpPr>
        <p:spPr>
          <a:xfrm>
            <a:off x="4238761" y="3989926"/>
            <a:ext cx="37144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일반적인 생활 용품 중 선정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1CAB5D2-68D6-EAE9-7F37-573520249F08}"/>
              </a:ext>
            </a:extLst>
          </p:cNvPr>
          <p:cNvSpPr txBox="1"/>
          <p:nvPr/>
        </p:nvSpPr>
        <p:spPr>
          <a:xfrm>
            <a:off x="4462380" y="1932771"/>
            <a:ext cx="32672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dirty="0"/>
              <a:t>1. </a:t>
            </a:r>
            <a:r>
              <a:rPr lang="ko-KR" altLang="en-US" sz="3000" dirty="0"/>
              <a:t>개선할 제품 선정</a:t>
            </a:r>
          </a:p>
        </p:txBody>
      </p:sp>
    </p:spTree>
    <p:extLst>
      <p:ext uri="{BB962C8B-B14F-4D97-AF65-F5344CB8AC3E}">
        <p14:creationId xmlns:p14="http://schemas.microsoft.com/office/powerpoint/2010/main" val="970991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D37C2D7-3F58-4922-BFAE-60591AEF499C}"/>
              </a:ext>
            </a:extLst>
          </p:cNvPr>
          <p:cNvSpPr/>
          <p:nvPr/>
        </p:nvSpPr>
        <p:spPr>
          <a:xfrm>
            <a:off x="259883" y="521525"/>
            <a:ext cx="11672235" cy="6100654"/>
          </a:xfrm>
          <a:prstGeom prst="roundRect">
            <a:avLst>
              <a:gd name="adj" fmla="val 2455"/>
            </a:avLst>
          </a:prstGeom>
          <a:gradFill>
            <a:gsLst>
              <a:gs pos="95000">
                <a:srgbClr val="F1F4FD"/>
              </a:gs>
              <a:gs pos="1000">
                <a:schemeClr val="bg1"/>
              </a:gs>
            </a:gsLst>
            <a:lin ang="27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ADA7F2-1854-24B8-9C7E-8A8BA3267574}"/>
              </a:ext>
            </a:extLst>
          </p:cNvPr>
          <p:cNvSpPr txBox="1"/>
          <p:nvPr/>
        </p:nvSpPr>
        <p:spPr>
          <a:xfrm>
            <a:off x="4859924" y="2266176"/>
            <a:ext cx="247215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dirty="0"/>
              <a:t>2. </a:t>
            </a:r>
            <a:r>
              <a:rPr lang="ko-KR" altLang="en-US" sz="3000" dirty="0"/>
              <a:t>문제점 분석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A87F03-13DB-BD92-121E-78D265604112}"/>
              </a:ext>
            </a:extLst>
          </p:cNvPr>
          <p:cNvSpPr txBox="1"/>
          <p:nvPr/>
        </p:nvSpPr>
        <p:spPr>
          <a:xfrm>
            <a:off x="4465586" y="3218676"/>
            <a:ext cx="32608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/>
              <a:t>재질</a:t>
            </a:r>
            <a:r>
              <a:rPr lang="en-US" altLang="ko-KR" sz="3000" dirty="0"/>
              <a:t>, </a:t>
            </a:r>
            <a:r>
              <a:rPr lang="ko-KR" altLang="en-US" sz="3000" dirty="0"/>
              <a:t>기능</a:t>
            </a:r>
            <a:r>
              <a:rPr lang="en-US" altLang="ko-KR" sz="3000" dirty="0"/>
              <a:t>, </a:t>
            </a:r>
            <a:r>
              <a:rPr lang="ko-KR" altLang="en-US" sz="3000" dirty="0"/>
              <a:t>구조</a:t>
            </a:r>
            <a:r>
              <a:rPr lang="en-US" altLang="ko-KR" sz="3000" dirty="0"/>
              <a:t>, </a:t>
            </a:r>
            <a:r>
              <a:rPr lang="ko-KR" altLang="en-US" sz="3000" dirty="0"/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2226715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5" y="683922"/>
            <a:ext cx="33148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다이아몬드 분석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AEFD0EBB-5151-4D1F-A19F-9939ED3962C4}"/>
              </a:ext>
            </a:extLst>
          </p:cNvPr>
          <p:cNvSpPr/>
          <p:nvPr/>
        </p:nvSpPr>
        <p:spPr>
          <a:xfrm>
            <a:off x="5186266" y="1642187"/>
            <a:ext cx="1819469" cy="87707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32F4AF-63D8-7A30-B1A9-A6DB860D73BC}"/>
              </a:ext>
            </a:extLst>
          </p:cNvPr>
          <p:cNvSpPr/>
          <p:nvPr/>
        </p:nvSpPr>
        <p:spPr>
          <a:xfrm>
            <a:off x="1663960" y="3489012"/>
            <a:ext cx="1819469" cy="87707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9E4EF41-8B6F-9312-FE20-19A52B5CD071}"/>
              </a:ext>
            </a:extLst>
          </p:cNvPr>
          <p:cNvSpPr/>
          <p:nvPr/>
        </p:nvSpPr>
        <p:spPr>
          <a:xfrm>
            <a:off x="5186266" y="5349550"/>
            <a:ext cx="1819469" cy="87707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95CD91C9-2F61-E586-15C5-F120281093CB}"/>
              </a:ext>
            </a:extLst>
          </p:cNvPr>
          <p:cNvSpPr/>
          <p:nvPr/>
        </p:nvSpPr>
        <p:spPr>
          <a:xfrm>
            <a:off x="8699239" y="3489012"/>
            <a:ext cx="1819469" cy="87707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화살표: 아래쪽 2">
            <a:extLst>
              <a:ext uri="{FF2B5EF4-FFF2-40B4-BE49-F238E27FC236}">
                <a16:creationId xmlns:a16="http://schemas.microsoft.com/office/drawing/2014/main" id="{0F6E0512-8E22-D370-F77F-020293B40476}"/>
              </a:ext>
            </a:extLst>
          </p:cNvPr>
          <p:cNvSpPr/>
          <p:nvPr/>
        </p:nvSpPr>
        <p:spPr>
          <a:xfrm>
            <a:off x="5974702" y="4246986"/>
            <a:ext cx="242596" cy="8770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69495D88-96BD-37BA-AF37-FFC2B824F645}"/>
              </a:ext>
            </a:extLst>
          </p:cNvPr>
          <p:cNvSpPr/>
          <p:nvPr/>
        </p:nvSpPr>
        <p:spPr>
          <a:xfrm rot="10800000">
            <a:off x="5974703" y="2789852"/>
            <a:ext cx="242596" cy="1772816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0AEE454-BF75-203C-9D8F-5A35543AF7C7}"/>
              </a:ext>
            </a:extLst>
          </p:cNvPr>
          <p:cNvSpPr/>
          <p:nvPr/>
        </p:nvSpPr>
        <p:spPr>
          <a:xfrm rot="5400000">
            <a:off x="4108580" y="3484987"/>
            <a:ext cx="242596" cy="8770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8C70C0F2-3FCC-BAC6-B40E-30B6249F7819}"/>
              </a:ext>
            </a:extLst>
          </p:cNvPr>
          <p:cNvSpPr/>
          <p:nvPr/>
        </p:nvSpPr>
        <p:spPr>
          <a:xfrm rot="16200000">
            <a:off x="5974702" y="1675762"/>
            <a:ext cx="242596" cy="450357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C19E4A-BB59-4482-7B33-9E56B99B5484}"/>
              </a:ext>
            </a:extLst>
          </p:cNvPr>
          <p:cNvSpPr txBox="1"/>
          <p:nvPr/>
        </p:nvSpPr>
        <p:spPr>
          <a:xfrm>
            <a:off x="6231241" y="2789852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물리적 모순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B16E58-9A26-5129-B42A-CEDFB45FCBF9}"/>
              </a:ext>
            </a:extLst>
          </p:cNvPr>
          <p:cNvSpPr txBox="1"/>
          <p:nvPr/>
        </p:nvSpPr>
        <p:spPr>
          <a:xfrm>
            <a:off x="3791339" y="3475655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기술적 모순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5889A72-D144-8715-289C-9EDF52A6B4B1}"/>
              </a:ext>
            </a:extLst>
          </p:cNvPr>
          <p:cNvSpPr/>
          <p:nvPr/>
        </p:nvSpPr>
        <p:spPr>
          <a:xfrm>
            <a:off x="5275684" y="3107234"/>
            <a:ext cx="1640633" cy="164063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화살표: 아래쪽 20">
            <a:extLst>
              <a:ext uri="{FF2B5EF4-FFF2-40B4-BE49-F238E27FC236}">
                <a16:creationId xmlns:a16="http://schemas.microsoft.com/office/drawing/2014/main" id="{A837F514-C197-EE92-02C5-F778F7AC580E}"/>
              </a:ext>
            </a:extLst>
          </p:cNvPr>
          <p:cNvSpPr/>
          <p:nvPr/>
        </p:nvSpPr>
        <p:spPr>
          <a:xfrm rot="3518195">
            <a:off x="3873185" y="1759235"/>
            <a:ext cx="242596" cy="1772816"/>
          </a:xfrm>
          <a:prstGeom prst="down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화살표: 아래쪽 21">
            <a:extLst>
              <a:ext uri="{FF2B5EF4-FFF2-40B4-BE49-F238E27FC236}">
                <a16:creationId xmlns:a16="http://schemas.microsoft.com/office/drawing/2014/main" id="{CB4B069C-2584-4A03-6BB7-4085309B7E45}"/>
              </a:ext>
            </a:extLst>
          </p:cNvPr>
          <p:cNvSpPr/>
          <p:nvPr/>
        </p:nvSpPr>
        <p:spPr>
          <a:xfrm rot="3518195" flipH="1" flipV="1">
            <a:off x="8076220" y="4418327"/>
            <a:ext cx="242596" cy="1772816"/>
          </a:xfrm>
          <a:prstGeom prst="down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화살표: 아래쪽 22">
            <a:extLst>
              <a:ext uri="{FF2B5EF4-FFF2-40B4-BE49-F238E27FC236}">
                <a16:creationId xmlns:a16="http://schemas.microsoft.com/office/drawing/2014/main" id="{D97563BA-FFA9-A5DB-6702-C811EA348DB5}"/>
              </a:ext>
            </a:extLst>
          </p:cNvPr>
          <p:cNvSpPr/>
          <p:nvPr/>
        </p:nvSpPr>
        <p:spPr>
          <a:xfrm rot="18081805" flipH="1">
            <a:off x="8076220" y="1686164"/>
            <a:ext cx="242596" cy="1772816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아래쪽 23">
            <a:extLst>
              <a:ext uri="{FF2B5EF4-FFF2-40B4-BE49-F238E27FC236}">
                <a16:creationId xmlns:a16="http://schemas.microsoft.com/office/drawing/2014/main" id="{7FD270AE-C2EE-4F65-DF8F-46AF0E01EDE4}"/>
              </a:ext>
            </a:extLst>
          </p:cNvPr>
          <p:cNvSpPr/>
          <p:nvPr/>
        </p:nvSpPr>
        <p:spPr>
          <a:xfrm rot="18081805" flipV="1">
            <a:off x="3873185" y="4388068"/>
            <a:ext cx="242596" cy="1772816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FFA953-72ED-AD56-81CA-05A9C1C6FD08}"/>
              </a:ext>
            </a:extLst>
          </p:cNvPr>
          <p:cNvSpPr txBox="1"/>
          <p:nvPr/>
        </p:nvSpPr>
        <p:spPr>
          <a:xfrm>
            <a:off x="3456876" y="1731006"/>
            <a:ext cx="56938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/>
              <a:t>+</a:t>
            </a:r>
            <a:endParaRPr lang="ko-KR" altLang="en-US" sz="50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D8665B2-30B1-2677-9786-CD4C329DF91C}"/>
              </a:ext>
            </a:extLst>
          </p:cNvPr>
          <p:cNvSpPr txBox="1"/>
          <p:nvPr/>
        </p:nvSpPr>
        <p:spPr>
          <a:xfrm>
            <a:off x="8210904" y="5296684"/>
            <a:ext cx="56938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/>
              <a:t>+</a:t>
            </a:r>
            <a:endParaRPr lang="ko-KR" altLang="en-US" sz="5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A8278E3-C9E2-4D2F-88D6-DDD2D7F393C6}"/>
              </a:ext>
            </a:extLst>
          </p:cNvPr>
          <p:cNvSpPr txBox="1"/>
          <p:nvPr/>
        </p:nvSpPr>
        <p:spPr>
          <a:xfrm>
            <a:off x="8210904" y="1731006"/>
            <a:ext cx="4539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/>
              <a:t>-</a:t>
            </a:r>
            <a:endParaRPr lang="ko-KR" altLang="en-US" sz="50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FB093C-63C2-CA18-FF79-9323C7BDE697}"/>
              </a:ext>
            </a:extLst>
          </p:cNvPr>
          <p:cNvSpPr txBox="1"/>
          <p:nvPr/>
        </p:nvSpPr>
        <p:spPr>
          <a:xfrm>
            <a:off x="3581624" y="5296684"/>
            <a:ext cx="4539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/>
              <a:t>-</a:t>
            </a:r>
            <a:endParaRPr lang="ko-KR" altLang="en-US" sz="5000" dirty="0"/>
          </a:p>
        </p:txBody>
      </p:sp>
    </p:spTree>
    <p:extLst>
      <p:ext uri="{BB962C8B-B14F-4D97-AF65-F5344CB8AC3E}">
        <p14:creationId xmlns:p14="http://schemas.microsoft.com/office/powerpoint/2010/main" val="658105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5" y="683922"/>
            <a:ext cx="33148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이상해결책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C08636-E08B-515A-236F-78069EE34A53}"/>
              </a:ext>
            </a:extLst>
          </p:cNvPr>
          <p:cNvSpPr txBox="1"/>
          <p:nvPr/>
        </p:nvSpPr>
        <p:spPr>
          <a:xfrm>
            <a:off x="690049" y="1847461"/>
            <a:ext cx="162736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해결방안 </a:t>
            </a:r>
            <a:r>
              <a:rPr lang="en-US" altLang="ko-KR" sz="2500" dirty="0"/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B8EF1C-AC4B-CF51-C0CC-E46B03990858}"/>
              </a:ext>
            </a:extLst>
          </p:cNvPr>
          <p:cNvSpPr txBox="1"/>
          <p:nvPr/>
        </p:nvSpPr>
        <p:spPr>
          <a:xfrm>
            <a:off x="690049" y="3447662"/>
            <a:ext cx="162736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해결방안 </a:t>
            </a:r>
            <a:r>
              <a:rPr lang="en-US" altLang="ko-KR" sz="25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93DD62-9562-CABB-0BED-2052BD3E8411}"/>
              </a:ext>
            </a:extLst>
          </p:cNvPr>
          <p:cNvSpPr txBox="1"/>
          <p:nvPr/>
        </p:nvSpPr>
        <p:spPr>
          <a:xfrm>
            <a:off x="693475" y="5047863"/>
            <a:ext cx="162736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dirty="0"/>
              <a:t>해결방안 </a:t>
            </a:r>
            <a:r>
              <a:rPr lang="en-US" altLang="ko-KR" sz="25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85582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6864989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4" y="683922"/>
            <a:ext cx="48572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40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가지 원리를 이용해 개선하기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D8763045-73F0-532C-5299-FD34D641EE2D}"/>
              </a:ext>
            </a:extLst>
          </p:cNvPr>
          <p:cNvSpPr/>
          <p:nvPr/>
        </p:nvSpPr>
        <p:spPr>
          <a:xfrm>
            <a:off x="5578150" y="3870740"/>
            <a:ext cx="1035698" cy="103569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타원 98">
            <a:extLst>
              <a:ext uri="{FF2B5EF4-FFF2-40B4-BE49-F238E27FC236}">
                <a16:creationId xmlns:a16="http://schemas.microsoft.com/office/drawing/2014/main" id="{08A8E2B9-29F4-EFB8-B5F3-51CB14585CB2}"/>
              </a:ext>
            </a:extLst>
          </p:cNvPr>
          <p:cNvSpPr/>
          <p:nvPr/>
        </p:nvSpPr>
        <p:spPr>
          <a:xfrm>
            <a:off x="5049759" y="4786505"/>
            <a:ext cx="1035698" cy="103569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0" name="타원 99">
            <a:extLst>
              <a:ext uri="{FF2B5EF4-FFF2-40B4-BE49-F238E27FC236}">
                <a16:creationId xmlns:a16="http://schemas.microsoft.com/office/drawing/2014/main" id="{C532A1C7-FE76-EC57-00F3-AA43B1BB21C2}"/>
              </a:ext>
            </a:extLst>
          </p:cNvPr>
          <p:cNvSpPr/>
          <p:nvPr/>
        </p:nvSpPr>
        <p:spPr>
          <a:xfrm>
            <a:off x="6106542" y="4789814"/>
            <a:ext cx="1035698" cy="103569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왼쪽 중괄호 4">
            <a:extLst>
              <a:ext uri="{FF2B5EF4-FFF2-40B4-BE49-F238E27FC236}">
                <a16:creationId xmlns:a16="http://schemas.microsoft.com/office/drawing/2014/main" id="{827B69D6-6D35-E9D5-63E7-818E2ED94D7B}"/>
              </a:ext>
            </a:extLst>
          </p:cNvPr>
          <p:cNvSpPr/>
          <p:nvPr/>
        </p:nvSpPr>
        <p:spPr>
          <a:xfrm rot="16200000">
            <a:off x="5588694" y="2222041"/>
            <a:ext cx="1035698" cy="216470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2" name="왼쪽 중괄호 101">
            <a:extLst>
              <a:ext uri="{FF2B5EF4-FFF2-40B4-BE49-F238E27FC236}">
                <a16:creationId xmlns:a16="http://schemas.microsoft.com/office/drawing/2014/main" id="{0E06C431-4691-CF5C-4EDC-94F31A4DDCFA}"/>
              </a:ext>
            </a:extLst>
          </p:cNvPr>
          <p:cNvSpPr/>
          <p:nvPr/>
        </p:nvSpPr>
        <p:spPr>
          <a:xfrm rot="10800000">
            <a:off x="3978662" y="4227767"/>
            <a:ext cx="1035698" cy="216470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왼쪽 중괄호 102">
            <a:extLst>
              <a:ext uri="{FF2B5EF4-FFF2-40B4-BE49-F238E27FC236}">
                <a16:creationId xmlns:a16="http://schemas.microsoft.com/office/drawing/2014/main" id="{D87894FE-D101-A8C1-7035-60846FFFC66E}"/>
              </a:ext>
            </a:extLst>
          </p:cNvPr>
          <p:cNvSpPr/>
          <p:nvPr/>
        </p:nvSpPr>
        <p:spPr>
          <a:xfrm>
            <a:off x="7179062" y="4227767"/>
            <a:ext cx="1035698" cy="216470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87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7ED36D1-5C7F-A91C-EEA5-B9EAEF07AE31}"/>
              </a:ext>
            </a:extLst>
          </p:cNvPr>
          <p:cNvSpPr/>
          <p:nvPr/>
        </p:nvSpPr>
        <p:spPr>
          <a:xfrm>
            <a:off x="1052050" y="1700727"/>
            <a:ext cx="2635045" cy="530717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4" y="683922"/>
            <a:ext cx="34730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아이디어 선정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6B1A87-B12D-5A95-E625-71E4DE794A00}"/>
              </a:ext>
            </a:extLst>
          </p:cNvPr>
          <p:cNvSpPr txBox="1"/>
          <p:nvPr/>
        </p:nvSpPr>
        <p:spPr>
          <a:xfrm>
            <a:off x="1115058" y="1727558"/>
            <a:ext cx="55496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dirty="0"/>
              <a:t>1. </a:t>
            </a:r>
            <a:endParaRPr lang="ko-KR" altLang="en-US" sz="25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D03C5A-0F2D-9379-043D-B546D6839F12}"/>
              </a:ext>
            </a:extLst>
          </p:cNvPr>
          <p:cNvSpPr txBox="1"/>
          <p:nvPr/>
        </p:nvSpPr>
        <p:spPr>
          <a:xfrm>
            <a:off x="1115058" y="3308493"/>
            <a:ext cx="55496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dirty="0"/>
              <a:t>2. </a:t>
            </a:r>
            <a:endParaRPr lang="ko-KR" altLang="en-US" sz="2500" dirty="0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29F36D3A-9540-9456-4220-BF99022ADD9C}"/>
              </a:ext>
            </a:extLst>
          </p:cNvPr>
          <p:cNvSpPr/>
          <p:nvPr/>
        </p:nvSpPr>
        <p:spPr>
          <a:xfrm>
            <a:off x="1052050" y="3281662"/>
            <a:ext cx="2635045" cy="530717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90564584-2CEA-4C43-F55B-3DCA91830D3B}"/>
              </a:ext>
            </a:extLst>
          </p:cNvPr>
          <p:cNvSpPr/>
          <p:nvPr/>
        </p:nvSpPr>
        <p:spPr>
          <a:xfrm>
            <a:off x="1052050" y="4916325"/>
            <a:ext cx="2635045" cy="530717"/>
          </a:xfrm>
          <a:prstGeom prst="roundRect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67BA6E-4EB8-8815-19AA-8A770884C030}"/>
              </a:ext>
            </a:extLst>
          </p:cNvPr>
          <p:cNvSpPr txBox="1"/>
          <p:nvPr/>
        </p:nvSpPr>
        <p:spPr>
          <a:xfrm>
            <a:off x="1115058" y="4943156"/>
            <a:ext cx="55496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dirty="0"/>
              <a:t>3. </a:t>
            </a:r>
            <a:endParaRPr lang="ko-KR" altLang="en-US" sz="2500" dirty="0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0840D96-951E-8C6C-3D50-33F3CE790BCA}"/>
              </a:ext>
            </a:extLst>
          </p:cNvPr>
          <p:cNvSpPr/>
          <p:nvPr/>
        </p:nvSpPr>
        <p:spPr>
          <a:xfrm>
            <a:off x="1052050" y="2391860"/>
            <a:ext cx="10038737" cy="619432"/>
          </a:xfrm>
          <a:prstGeom prst="roundRect">
            <a:avLst/>
          </a:prstGeom>
          <a:noFill/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A671B7AC-AB73-1BF6-0320-160A4A9A7E82}"/>
              </a:ext>
            </a:extLst>
          </p:cNvPr>
          <p:cNvSpPr/>
          <p:nvPr/>
        </p:nvSpPr>
        <p:spPr>
          <a:xfrm>
            <a:off x="1052050" y="3963930"/>
            <a:ext cx="10038737" cy="619432"/>
          </a:xfrm>
          <a:prstGeom prst="roundRect">
            <a:avLst/>
          </a:prstGeom>
          <a:noFill/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C7C6A678-0A8C-7846-6458-45B6A3CF3B4F}"/>
              </a:ext>
            </a:extLst>
          </p:cNvPr>
          <p:cNvSpPr/>
          <p:nvPr/>
        </p:nvSpPr>
        <p:spPr>
          <a:xfrm>
            <a:off x="1052050" y="5614656"/>
            <a:ext cx="10038737" cy="619432"/>
          </a:xfrm>
          <a:prstGeom prst="roundRect">
            <a:avLst/>
          </a:prstGeom>
          <a:noFill/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991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슬라이드 번호 개체 틀 5">
            <a:extLst>
              <a:ext uri="{FF2B5EF4-FFF2-40B4-BE49-F238E27FC236}">
                <a16:creationId xmlns:a16="http://schemas.microsoft.com/office/drawing/2014/main" id="{CC83776C-36EC-434D-A172-83BB13772C13}"/>
              </a:ext>
            </a:extLst>
          </p:cNvPr>
          <p:cNvSpPr txBox="1">
            <a:spLocks/>
          </p:cNvSpPr>
          <p:nvPr/>
        </p:nvSpPr>
        <p:spPr>
          <a:xfrm>
            <a:off x="11694164" y="6595596"/>
            <a:ext cx="497836" cy="3070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2A44E2-9764-49F7-B481-28B4312A709C}" type="slidenum">
              <a:rPr kumimoji="0" lang="ko-KR" altLang="en-US" sz="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스퀘어 Bold"/>
                <a:ea typeface="나눔스퀘어 Bold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272819-33E1-49C6-ABCE-49912B7EFD3B}"/>
              </a:ext>
            </a:extLst>
          </p:cNvPr>
          <p:cNvSpPr txBox="1"/>
          <p:nvPr/>
        </p:nvSpPr>
        <p:spPr>
          <a:xfrm>
            <a:off x="690049" y="667710"/>
            <a:ext cx="24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특허고객번호란</a:t>
            </a:r>
            <a:r>
              <a:rPr lang="en-US" altLang="ko-KR" sz="2400" dirty="0">
                <a:solidFill>
                  <a:schemeClr val="accent5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C8A9F31-6D47-47D8-855F-66FD5EE191ED}"/>
              </a:ext>
            </a:extLst>
          </p:cNvPr>
          <p:cNvSpPr txBox="1"/>
          <p:nvPr/>
        </p:nvSpPr>
        <p:spPr>
          <a:xfrm>
            <a:off x="601135" y="683922"/>
            <a:ext cx="33148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아이디어 구체화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8CCE786-7D9C-5C65-822E-006EA9E00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622" y="2139352"/>
            <a:ext cx="4850177" cy="31307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64B74E6-8DFA-6E4F-55ED-61151BF068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49" y="2139352"/>
            <a:ext cx="5353121" cy="31307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0D397D2-046E-2D0C-415E-2482F628E867}"/>
              </a:ext>
            </a:extLst>
          </p:cNvPr>
          <p:cNvSpPr txBox="1"/>
          <p:nvPr/>
        </p:nvSpPr>
        <p:spPr>
          <a:xfrm>
            <a:off x="8108651" y="5496232"/>
            <a:ext cx="2028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특허 </a:t>
            </a:r>
            <a:r>
              <a:rPr lang="en-US" altLang="ko-KR" dirty="0"/>
              <a:t>10-1408989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CB0B68-6D94-3046-9268-FE864FDB1FA8}"/>
              </a:ext>
            </a:extLst>
          </p:cNvPr>
          <p:cNvSpPr txBox="1"/>
          <p:nvPr/>
        </p:nvSpPr>
        <p:spPr>
          <a:xfrm>
            <a:off x="2259950" y="5496232"/>
            <a:ext cx="2028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특허 </a:t>
            </a:r>
            <a:r>
              <a:rPr lang="en-US" altLang="ko-KR" dirty="0"/>
              <a:t>10-1684737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785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D37C2D7-3F58-4922-BFAE-60591AEF499C}"/>
              </a:ext>
            </a:extLst>
          </p:cNvPr>
          <p:cNvSpPr/>
          <p:nvPr/>
        </p:nvSpPr>
        <p:spPr>
          <a:xfrm>
            <a:off x="259883" y="521525"/>
            <a:ext cx="11672235" cy="6100654"/>
          </a:xfrm>
          <a:prstGeom prst="roundRect">
            <a:avLst>
              <a:gd name="adj" fmla="val 2455"/>
            </a:avLst>
          </a:prstGeom>
          <a:gradFill>
            <a:gsLst>
              <a:gs pos="95000">
                <a:srgbClr val="F1F4FD"/>
              </a:gs>
              <a:gs pos="1000">
                <a:schemeClr val="bg1"/>
              </a:gs>
            </a:gsLst>
            <a:lin ang="27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6B142E-5691-492A-894C-A3E67888D1FB}"/>
              </a:ext>
            </a:extLst>
          </p:cNvPr>
          <p:cNvSpPr txBox="1"/>
          <p:nvPr/>
        </p:nvSpPr>
        <p:spPr>
          <a:xfrm>
            <a:off x="3306646" y="4144403"/>
            <a:ext cx="55787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dirty="0">
                <a:ln w="3175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prstClr val="white">
                    <a:lumMod val="65000"/>
                  </a:prstClr>
                </a:soli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Your Dream is Our Future</a:t>
            </a:r>
            <a:endParaRPr lang="en-US" altLang="ko-KR" sz="4000" dirty="0">
              <a:ln w="3175">
                <a:solidFill>
                  <a:prstClr val="black">
                    <a:lumMod val="75000"/>
                    <a:lumOff val="25000"/>
                  </a:prstClr>
                </a:solidFill>
              </a:ln>
              <a:solidFill>
                <a:prstClr val="white">
                  <a:lumMod val="65000"/>
                </a:prstClr>
              </a:solidFill>
              <a:effectLst>
                <a:innerShdw blurRad="114300">
                  <a:prstClr val="black"/>
                </a:innerShdw>
              </a:effectLst>
              <a:latin typeface="나눔스퀘어 Bold" panose="020B0600000101010101" pitchFamily="50" charset="-127"/>
              <a:cs typeface="Arial" pitchFamily="34" charset="0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9A34DEB-80C2-4798-B1FA-AA308D258449}"/>
              </a:ext>
            </a:extLst>
          </p:cNvPr>
          <p:cNvSpPr/>
          <p:nvPr/>
        </p:nvSpPr>
        <p:spPr>
          <a:xfrm>
            <a:off x="1523999" y="4852813"/>
            <a:ext cx="9144000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1600" dirty="0">
                <a:solidFill>
                  <a:prstClr val="white">
                    <a:lumMod val="50000"/>
                  </a:prstClr>
                </a:solidFill>
                <a:latin typeface="나눔명조 ExtraBold" pitchFamily="18" charset="-127"/>
                <a:ea typeface="나눔명조 ExtraBold" pitchFamily="18" charset="-127"/>
                <a:cs typeface="Arial" pitchFamily="34" charset="0"/>
              </a:rPr>
              <a:t>POSTECH </a:t>
            </a:r>
            <a:r>
              <a:rPr lang="ko-KR" altLang="en-US" sz="1600" dirty="0">
                <a:solidFill>
                  <a:prstClr val="white">
                    <a:lumMod val="50000"/>
                  </a:prstClr>
                </a:solidFill>
                <a:latin typeface="나눔명조 ExtraBold" pitchFamily="18" charset="-127"/>
                <a:ea typeface="나눔명조 ExtraBold" pitchFamily="18" charset="-127"/>
                <a:cs typeface="Arial" pitchFamily="34" charset="0"/>
              </a:rPr>
              <a:t>영재기업인교육원</a:t>
            </a:r>
          </a:p>
        </p:txBody>
      </p:sp>
      <p:pic>
        <p:nvPicPr>
          <p:cNvPr id="14" name="그래픽 13">
            <a:extLst>
              <a:ext uri="{FF2B5EF4-FFF2-40B4-BE49-F238E27FC236}">
                <a16:creationId xmlns:a16="http://schemas.microsoft.com/office/drawing/2014/main" id="{81F8C466-399D-463F-96A9-0DF3ACF54D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38793" y="1577822"/>
            <a:ext cx="865088" cy="2286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31F983-131A-BC96-1FA4-E57CE36687BA}"/>
              </a:ext>
            </a:extLst>
          </p:cNvPr>
          <p:cNvSpPr txBox="1"/>
          <p:nvPr/>
        </p:nvSpPr>
        <p:spPr>
          <a:xfrm>
            <a:off x="9204992" y="730088"/>
            <a:ext cx="5476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완성도 높은 명세서 작성을 위해 생활 발명 아이디어 선택</a:t>
            </a:r>
          </a:p>
        </p:txBody>
      </p:sp>
    </p:spTree>
    <p:extLst>
      <p:ext uri="{BB962C8B-B14F-4D97-AF65-F5344CB8AC3E}">
        <p14:creationId xmlns:p14="http://schemas.microsoft.com/office/powerpoint/2010/main" val="4161678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래픽 2">
            <a:extLst>
              <a:ext uri="{FF2B5EF4-FFF2-40B4-BE49-F238E27FC236}">
                <a16:creationId xmlns:a16="http://schemas.microsoft.com/office/drawing/2014/main" id="{5551E96D-EF5B-4A83-8AD9-94FF08BDD3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4952" b="15839"/>
          <a:stretch/>
        </p:blipFill>
        <p:spPr>
          <a:xfrm>
            <a:off x="3924300" y="2183904"/>
            <a:ext cx="8267700" cy="467409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F8C6AAF-1992-42B2-9BF4-E98D0847711A}"/>
              </a:ext>
            </a:extLst>
          </p:cNvPr>
          <p:cNvSpPr/>
          <p:nvPr/>
        </p:nvSpPr>
        <p:spPr>
          <a:xfrm>
            <a:off x="543933" y="454150"/>
            <a:ext cx="11104133" cy="5949699"/>
          </a:xfrm>
          <a:prstGeom prst="roundRect">
            <a:avLst>
              <a:gd name="adj" fmla="val 2455"/>
            </a:avLst>
          </a:prstGeom>
          <a:gradFill>
            <a:gsLst>
              <a:gs pos="95000">
                <a:srgbClr val="F1F4FD"/>
              </a:gs>
              <a:gs pos="1000">
                <a:schemeClr val="bg1"/>
              </a:gs>
            </a:gsLst>
            <a:lin ang="27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FD16D5-95DC-4BC2-B98B-AF92AFBC5DD7}"/>
              </a:ext>
            </a:extLst>
          </p:cNvPr>
          <p:cNvSpPr txBox="1"/>
          <p:nvPr/>
        </p:nvSpPr>
        <p:spPr>
          <a:xfrm>
            <a:off x="1237799" y="2476293"/>
            <a:ext cx="37389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포스텍영재기업인교육원</a:t>
            </a:r>
          </a:p>
        </p:txBody>
      </p:sp>
      <p:pic>
        <p:nvPicPr>
          <p:cNvPr id="27" name="그래픽 26">
            <a:extLst>
              <a:ext uri="{FF2B5EF4-FFF2-40B4-BE49-F238E27FC236}">
                <a16:creationId xmlns:a16="http://schemas.microsoft.com/office/drawing/2014/main" id="{566C2F1E-4E9D-4AEC-9E06-95595D91DD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r="20317" b="21193"/>
          <a:stretch/>
        </p:blipFill>
        <p:spPr>
          <a:xfrm>
            <a:off x="3924300" y="2183905"/>
            <a:ext cx="7713232" cy="4283430"/>
          </a:xfrm>
          <a:custGeom>
            <a:avLst/>
            <a:gdLst>
              <a:gd name="connsiteX0" fmla="*/ 0 w 8079044"/>
              <a:gd name="connsiteY0" fmla="*/ 0 h 4486579"/>
              <a:gd name="connsiteX1" fmla="*/ 8079044 w 8079044"/>
              <a:gd name="connsiteY1" fmla="*/ 0 h 4486579"/>
              <a:gd name="connsiteX2" fmla="*/ 8079044 w 8079044"/>
              <a:gd name="connsiteY2" fmla="*/ 4340514 h 4486579"/>
              <a:gd name="connsiteX3" fmla="*/ 7932979 w 8079044"/>
              <a:gd name="connsiteY3" fmla="*/ 4486579 h 4486579"/>
              <a:gd name="connsiteX4" fmla="*/ 0 w 8079044"/>
              <a:gd name="connsiteY4" fmla="*/ 4486579 h 4486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044" h="4486579">
                <a:moveTo>
                  <a:pt x="0" y="0"/>
                </a:moveTo>
                <a:lnTo>
                  <a:pt x="8079044" y="0"/>
                </a:lnTo>
                <a:lnTo>
                  <a:pt x="8079044" y="4340514"/>
                </a:lnTo>
                <a:cubicBezTo>
                  <a:pt x="8079044" y="4421183"/>
                  <a:pt x="8013648" y="4486579"/>
                  <a:pt x="7932979" y="4486579"/>
                </a:cubicBezTo>
                <a:lnTo>
                  <a:pt x="0" y="4486579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1D0E6B-D56D-4A35-823E-0A921B99E313}"/>
              </a:ext>
            </a:extLst>
          </p:cNvPr>
          <p:cNvSpPr txBox="1"/>
          <p:nvPr/>
        </p:nvSpPr>
        <p:spPr>
          <a:xfrm>
            <a:off x="1146755" y="1552963"/>
            <a:ext cx="36840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solidFill>
                  <a:schemeClr val="accent5">
                    <a:lumMod val="7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감사합니다</a:t>
            </a:r>
            <a:r>
              <a:rPr lang="en-US" altLang="ko-KR" sz="5400" b="1" dirty="0">
                <a:solidFill>
                  <a:schemeClr val="accent5">
                    <a:lumMod val="7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.</a:t>
            </a:r>
            <a:endParaRPr lang="ko-KR" altLang="en-US" sz="5400" b="1" dirty="0">
              <a:solidFill>
                <a:schemeClr val="accent5">
                  <a:lumMod val="75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136978B-C921-48DE-BA63-1812650BB8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4231" y="792201"/>
            <a:ext cx="1774090" cy="57917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FB28571-80D7-432C-89FA-BEC76135125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4724" y="1882739"/>
            <a:ext cx="3216192" cy="409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3807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사용자 지정 3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FF5050"/>
      </a:accent1>
      <a:accent2>
        <a:srgbClr val="C830CC"/>
      </a:accent2>
      <a:accent3>
        <a:srgbClr val="33CCCC"/>
      </a:accent3>
      <a:accent4>
        <a:srgbClr val="3333FF"/>
      </a:accent4>
      <a:accent5>
        <a:srgbClr val="8971E1"/>
      </a:accent5>
      <a:accent6>
        <a:srgbClr val="C80150"/>
      </a:accent6>
      <a:hlink>
        <a:srgbClr val="6B9F25"/>
      </a:hlink>
      <a:folHlink>
        <a:srgbClr val="8C8C8C"/>
      </a:folHlink>
    </a:clrScheme>
    <a:fontScheme name="사용자 지정 2">
      <a:majorFont>
        <a:latin typeface="나눔스퀘어 ExtraBold"/>
        <a:ea typeface="나눔스퀘어 ExtraBold"/>
        <a:cs typeface=""/>
      </a:majorFont>
      <a:minorFont>
        <a:latin typeface="나눔스퀘어 Bold"/>
        <a:ea typeface="나눔스퀘어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10053</TotalTime>
  <Words>121</Words>
  <Application>Microsoft Macintosh PowerPoint</Application>
  <PresentationFormat>와이드스크린</PresentationFormat>
  <Paragraphs>47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나눔스퀘어 Bold</vt:lpstr>
      <vt:lpstr>Times New Roman</vt:lpstr>
      <vt:lpstr>Arial</vt:lpstr>
      <vt:lpstr>배달의민족 도현</vt:lpstr>
      <vt:lpstr>맑은 고딕</vt:lpstr>
      <vt:lpstr>나눔명조 ExtraBold</vt:lpstr>
      <vt:lpstr>나눔스퀘어 ExtraBold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hyeran kang</dc:creator>
  <cp:lastModifiedBy>이 미진</cp:lastModifiedBy>
  <cp:revision>806</cp:revision>
  <dcterms:created xsi:type="dcterms:W3CDTF">2017-05-29T09:12:16Z</dcterms:created>
  <dcterms:modified xsi:type="dcterms:W3CDTF">2022-06-11T05:17:52Z</dcterms:modified>
</cp:coreProperties>
</file>